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Masters/slideMaster11.xml" ContentType="application/vnd.openxmlformats-officedocument.presentationml.slideMaster+xml"/>
  <Override PartName="/ppt/slideLayouts/slideLayout35.xml" ContentType="application/vnd.openxmlformats-officedocument.presentationml.slideLayout+xml"/>
  <Override PartName="/ppt/tags/tag13.xml" ContentType="application/vnd.openxmlformats-officedocument.presentationml.tags+xml"/>
  <Override PartName="/ppt/slides/slide28.xml" ContentType="application/vnd.openxmlformats-officedocument.presentationml.slide+xml"/>
  <Override PartName="/docProps/app.xml" ContentType="application/vnd.openxmlformats-officedocument.extended-properties+xml"/>
  <Override PartName="/ppt/tags/tag15.xml" ContentType="application/vnd.openxmlformats-officedocument.presentationml.tags+xml"/>
  <Override PartName="/ppt/slides/slide11.xml" ContentType="application/vnd.openxmlformats-officedocument.presentationml.slide+xml"/>
  <Override PartName="/ppt/slideLayouts/slideLayout86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56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slideLayouts/slideLayout64.xml" ContentType="application/vnd.openxmlformats-officedocument.presentationml.slideLayout+xml"/>
  <Override PartName="/ppt/tags/tag9.xml" ContentType="application/vnd.openxmlformats-officedocument.presentationml.tags+xml"/>
  <Override PartName="/ppt/theme/theme9.xml" ContentType="application/vnd.openxmlformats-officedocument.theme+xml"/>
  <Override PartName="/ppt/slideLayouts/slideLayout53.xml" ContentType="application/vnd.openxmlformats-officedocument.presentationml.slideLayout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104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72.xml" ContentType="application/vnd.openxmlformats-officedocument.presentationml.slideLayout+xml"/>
  <Override PartName="/ppt/slides/slide10.xml" ContentType="application/vnd.openxmlformats-officedocument.presentationml.slide+xml"/>
  <Default Extension="png" ContentType="image/png"/>
  <Override PartName="/ppt/tags/tag7.xml" ContentType="application/vnd.openxmlformats-officedocument.presentationml.tags+xml"/>
  <Override PartName="/ppt/slideLayouts/slideLayout82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65.xml" ContentType="application/vnd.openxmlformats-officedocument.presentationml.slideLayout+xml"/>
  <Override PartName="/docProps/core.xml" ContentType="application/vnd.openxmlformats-package.core-properties+xml"/>
  <Override PartName="/ppt/slideMasters/slideMaster9.xml" ContentType="application/vnd.openxmlformats-officedocument.presentationml.slideMaster+xml"/>
  <Override PartName="/ppt/slides/slide31.xml" ContentType="application/vnd.openxmlformats-officedocument.presentationml.slide+xml"/>
  <Default Extension="bin" ContentType="application/vnd.openxmlformats-officedocument.presentationml.printerSettings"/>
  <Override PartName="/ppt/tags/tag8.xml" ContentType="application/vnd.openxmlformats-officedocument.presentationml.tags+xml"/>
  <Override PartName="/ppt/slideLayouts/slideLayout126.xml" ContentType="application/vnd.openxmlformats-officedocument.presentationml.slideLayout+xml"/>
  <Override PartName="/ppt/theme/theme8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s/slide19.xml" ContentType="application/vnd.openxmlformats-officedocument.presentationml.slide+xml"/>
  <Override PartName="/ppt/slideLayouts/slideLayout58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Layouts/slideLayout30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6.xml" ContentType="application/vnd.openxmlformats-officedocument.presentationml.slideMaster+xml"/>
  <Override PartName="/ppt/theme/theme2.xml" ContentType="application/vnd.openxmlformats-officedocument.theme+xml"/>
  <Override PartName="/ppt/theme/theme4.xml" ContentType="application/vnd.openxmlformats-officedocument.theme+xml"/>
  <Override PartName="/ppt/slides/slide2.xml" ContentType="application/vnd.openxmlformats-officedocument.presentationml.slide+xml"/>
  <Override PartName="/ppt/slideLayouts/slideLayout66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Layouts/slideLayout84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43.xml" ContentType="application/vnd.openxmlformats-officedocument.presentationml.slideLayout+xml"/>
  <Override PartName="/ppt/tags/tag3.xml" ContentType="application/vnd.openxmlformats-officedocument.presentationml.tags+xml"/>
  <Override PartName="/ppt/slideMasters/slideMaster8.xml" ContentType="application/vnd.openxmlformats-officedocument.presentationml.slideMaster+xml"/>
  <Override PartName="/ppt/notesSlides/notesSlide3.xml" ContentType="application/vnd.openxmlformats-officedocument.presentationml.notesSlide+xml"/>
  <Default Extension="xml" ContentType="application/xml"/>
  <Override PartName="/ppt/slideLayouts/slideLayout29.xml" ContentType="application/vnd.openxmlformats-officedocument.presentationml.slideLayout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62.xml" ContentType="application/vnd.openxmlformats-officedocument.presentationml.slideLayout+xml"/>
  <Override PartName="/ppt/slides/slide25.xml" ContentType="application/vnd.openxmlformats-officedocument.presentationml.slide+xml"/>
  <Override PartName="/ppt/slideLayouts/slideLayout102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s/slide14.xml" ContentType="application/vnd.openxmlformats-officedocument.presentationml.slide+xml"/>
  <Override PartName="/ppt/slideLayouts/slideLayout18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3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87.xml" ContentType="application/vnd.openxmlformats-officedocument.presentationml.slideLayout+xml"/>
  <Override PartName="/ppt/tags/tag10.xml" ContentType="application/vnd.openxmlformats-officedocument.presentationml.tags+xml"/>
  <Override PartName="/ppt/presentation.xml" ContentType="application/vnd.openxmlformats-officedocument.presentationml.presentation.main+xml"/>
  <Default Extension="jpeg" ContentType="image/jpeg"/>
  <Override PartName="/ppt/slideLayouts/slideLayout73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6.xml" ContentType="application/vnd.openxmlformats-officedocument.presentationml.tags+xml"/>
  <Override PartName="/ppt/slideLayouts/slideLayout44.xml" ContentType="application/vnd.openxmlformats-officedocument.presentationml.slideLayout+xml"/>
  <Override PartName="/ppt/slides/slide15.xml" ContentType="application/vnd.openxmlformats-officedocument.presentationml.slide+xml"/>
  <Override PartName="/ppt/slideLayouts/slideLayout42.xml" ContentType="application/vnd.openxmlformats-officedocument.presentationml.slideLayout+xml"/>
  <Default Extension="rels" ContentType="application/vnd.openxmlformats-package.relationships+xml"/>
  <Override PartName="/ppt/slideLayouts/slideLayout15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s/slide9.xml" ContentType="application/vnd.openxmlformats-officedocument.presentationml.slide+xml"/>
  <Override PartName="/ppt/slideLayouts/slideLayout112.xml" ContentType="application/vnd.openxmlformats-officedocument.presentationml.slideLayout+xml"/>
  <Override PartName="/ppt/theme/theme12.xml" ContentType="application/vnd.openxmlformats-officedocument.theme+xml"/>
  <Override PartName="/ppt/slideLayouts/slideLayout120.xml" ContentType="application/vnd.openxmlformats-officedocument.presentationml.slideLayout+xml"/>
  <Override PartName="/ppt/slides/slide16.xml" ContentType="application/vnd.openxmlformats-officedocument.presentationml.slide+xml"/>
  <Override PartName="/ppt/slides/slide29.xml" ContentType="application/vnd.openxmlformats-officedocument.presentationml.slide+xml"/>
  <Override PartName="/ppt/slideLayouts/slideLayout92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s/slide22.xml" ContentType="application/vnd.openxmlformats-officedocument.presentationml.slide+xml"/>
  <Override PartName="/ppt/slideLayouts/slideLayout115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30.xml" ContentType="application/vnd.openxmlformats-officedocument.presentationml.slide+xml"/>
  <Override PartName="/ppt/slideLayouts/slideLayout127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6.xml" ContentType="application/vnd.openxmlformats-officedocument.theme+xml"/>
  <Override PartName="/ppt/slides/slide18.xml" ContentType="application/vnd.openxmlformats-officedocument.presentationml.slide+xml"/>
  <Override PartName="/ppt/theme/theme3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17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22.xml" ContentType="application/vnd.openxmlformats-officedocument.presentationml.slideLayout+xml"/>
  <Override PartName="/ppt/tags/tag17.xml" ContentType="application/vnd.openxmlformats-officedocument.presentationml.tags+xml"/>
  <Override PartName="/ppt/notesMasters/notesMaster1.xml" ContentType="application/vnd.openxmlformats-officedocument.presentationml.notesMaster+xml"/>
  <Override PartName="/ppt/theme/theme11.xml" ContentType="application/vnd.openxmlformats-officedocument.theme+xml"/>
  <Override PartName="/ppt/slideLayouts/slideLayout111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76.xml" ContentType="application/vnd.openxmlformats-officedocument.presentationml.slideLayout+xml"/>
  <Override PartName="/ppt/notesSlides/notesSlide4.xml" ContentType="application/vnd.openxmlformats-officedocument.presentationml.notesSlide+xml"/>
  <Override PartName="/ppt/slideLayouts/slideLayout77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s/slide13.xml" ContentType="application/vnd.openxmlformats-officedocument.presentationml.slide+xml"/>
  <Override PartName="/ppt/notesSlides/notesSlide6.xml" ContentType="application/vnd.openxmlformats-officedocument.presentationml.notesSlide+xml"/>
  <Override PartName="/ppt/slideLayouts/slideLayout98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7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96.xml" ContentType="application/vnd.openxmlformats-officedocument.presentationml.slideLayout+xml"/>
  <Override PartName="/ppt/tags/tag12.xml" ContentType="application/vnd.openxmlformats-officedocument.presentationml.tags+xml"/>
  <Override PartName="/ppt/slideLayouts/slideLayout1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10.xml" ContentType="application/vnd.openxmlformats-officedocument.theme+xml"/>
  <Override PartName="/ppt/presProps.xml" ContentType="application/vnd.openxmlformats-officedocument.presentationml.presProps+xml"/>
  <Override PartName="/ppt/theme/theme5.xml" ContentType="application/vnd.openxmlformats-officedocument.theme+xml"/>
  <Override PartName="/ppt/slideLayouts/slideLayout103.xml" ContentType="application/vnd.openxmlformats-officedocument.presentationml.slideLayout+xml"/>
  <Override PartName="/ppt/tags/tag14.xml" ContentType="application/vnd.openxmlformats-officedocument.presentationml.tags+xml"/>
  <Override PartName="/ppt/slides/slide27.xml" ContentType="application/vnd.openxmlformats-officedocument.presentationml.slide+xml"/>
  <Override PartName="/ppt/tags/tag5.xml" ContentType="application/vnd.openxmlformats-officedocument.presentationml.tags+xml"/>
  <Override PartName="/ppt/slideLayouts/slideLayout16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45.xml" ContentType="application/vnd.openxmlformats-officedocument.presentationml.slideLayout+xml"/>
  <Override PartName="/ppt/tags/tag6.xml" ContentType="application/vnd.openxmlformats-officedocument.presentationml.tags+xml"/>
  <Override PartName="/ppt/tags/tag11.xml" ContentType="application/vnd.openxmlformats-officedocument.presentationml.tags+xml"/>
  <Override PartName="/ppt/slideLayouts/slideLayout41.xml" ContentType="application/vnd.openxmlformats-officedocument.presentationml.slideLayout+xml"/>
  <Override PartName="/ppt/slides/slide12.xml" ContentType="application/vnd.openxmlformats-officedocument.presentationml.slide+xml"/>
  <Override PartName="/ppt/tags/tag2.xml" ContentType="application/vnd.openxmlformats-officedocument.presentationml.tags+xml"/>
  <Override PartName="/ppt/slideLayouts/slideLayout33.xml" ContentType="application/vnd.openxmlformats-officedocument.presentationml.slideLayout+xml"/>
  <Override PartName="/ppt/slideMasters/slideMaster10.xml" ContentType="application/vnd.openxmlformats-officedocument.presentationml.slideMaster+xml"/>
  <Override PartName="/ppt/slideLayouts/slideLayout101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Masters/slideMaster3.xml" ContentType="application/vnd.openxmlformats-officedocument.presentationml.slideMaster+xml"/>
  <Override PartName="/ppt/slideLayouts/slideLayout124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1.xml" ContentType="application/vnd.openxmlformats-officedocument.presentationml.slideLayout+xml"/>
  <Override PartName="/ppt/tags/tag4.xml" ContentType="application/vnd.openxmlformats-officedocument.presentationml.tags+xml"/>
  <Override PartName="/ppt/slideLayouts/slideLayout46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8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128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9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31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s/slide24.xml" ContentType="application/vnd.openxmlformats-officedocument.presentationml.slide+xml"/>
  <Override PartName="/ppt/tags/tag1.xml" ContentType="application/vnd.openxmlformats-officedocument.presentationml.tags+xml"/>
  <Override PartName="/ppt/theme/theme7.xml" ContentType="application/vnd.openxmlformats-officedocument.theme+xml"/>
  <Override PartName="/ppt/slides/slide6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r:id="rId1"/>
    <p:sldMasterId r:id="rId2"/>
    <p:sldMasterId r:id="rId3"/>
    <p:sldMasterId r:id="rId4"/>
    <p:sldMasterId r:id="rId5"/>
    <p:sldMasterId r:id="rId6"/>
    <p:sldMasterId r:id="rId7"/>
    <p:sldMasterId r:id="rId8"/>
    <p:sldMasterId r:id="rId9"/>
    <p:sldMasterId r:id="rId10"/>
    <p:sldMasterId r:id="rId11"/>
  </p:sldMasterIdLst>
  <p:notesMasterIdLst>
    <p:notesMasterId r:id="rId43"/>
  </p:notesMasterIdLst>
  <p:handoutMasterIdLst>
    <p:handoutMasterId r:id="rId44"/>
  </p:handoutMasterIdLst>
  <p:sldIdLst>
    <p:sldId id="334" r:id="rId12"/>
    <p:sldId id="335" r:id="rId13"/>
    <p:sldId id="524" r:id="rId14"/>
    <p:sldId id="430" r:id="rId15"/>
    <p:sldId id="525" r:id="rId16"/>
    <p:sldId id="456" r:id="rId17"/>
    <p:sldId id="457" r:id="rId18"/>
    <p:sldId id="523" r:id="rId19"/>
    <p:sldId id="470" r:id="rId20"/>
    <p:sldId id="526" r:id="rId21"/>
    <p:sldId id="471" r:id="rId22"/>
    <p:sldId id="472" r:id="rId23"/>
    <p:sldId id="473" r:id="rId24"/>
    <p:sldId id="527" r:id="rId25"/>
    <p:sldId id="434" r:id="rId26"/>
    <p:sldId id="439" r:id="rId27"/>
    <p:sldId id="513" r:id="rId28"/>
    <p:sldId id="514" r:id="rId29"/>
    <p:sldId id="515" r:id="rId30"/>
    <p:sldId id="441" r:id="rId31"/>
    <p:sldId id="438" r:id="rId32"/>
    <p:sldId id="440" r:id="rId33"/>
    <p:sldId id="467" r:id="rId34"/>
    <p:sldId id="468" r:id="rId35"/>
    <p:sldId id="469" r:id="rId36"/>
    <p:sldId id="466" r:id="rId37"/>
    <p:sldId id="450" r:id="rId38"/>
    <p:sldId id="451" r:id="rId39"/>
    <p:sldId id="454" r:id="rId40"/>
    <p:sldId id="453" r:id="rId41"/>
    <p:sldId id="385" r:id="rId42"/>
  </p:sldIdLst>
  <p:sldSz cx="9144000" cy="6858000" type="screen4x3"/>
  <p:notesSz cx="6867525" cy="9991725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4572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4572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4572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clrMru>
    <a:srgbClr val="FBAB18"/>
    <a:srgbClr val="FF6FCF"/>
    <a:srgbClr val="FFCC66"/>
    <a:srgbClr val="080808"/>
    <a:srgbClr val="663300"/>
    <a:srgbClr val="453729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736" y="-7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-708" y="-96"/>
      </p:cViewPr>
      <p:guideLst>
        <p:guide orient="horz" pos="3147"/>
        <p:guide pos="2163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9" Type="http://schemas.openxmlformats.org/officeDocument/2006/relationships/slide" Target="slides/slide28.xml"/><Relationship Id="rId7" Type="http://schemas.openxmlformats.org/officeDocument/2006/relationships/slideMaster" Target="slideMasters/slideMaster7.xml"/><Relationship Id="rId43" Type="http://schemas.openxmlformats.org/officeDocument/2006/relationships/notesMaster" Target="notesMasters/notesMaster1.xml"/><Relationship Id="rId25" Type="http://schemas.openxmlformats.org/officeDocument/2006/relationships/slide" Target="slides/slide14.xml"/><Relationship Id="rId10" Type="http://schemas.openxmlformats.org/officeDocument/2006/relationships/slideMaster" Target="slideMasters/slideMaster10.xml"/><Relationship Id="rId17" Type="http://schemas.openxmlformats.org/officeDocument/2006/relationships/slide" Target="slides/slide6.xml"/><Relationship Id="rId9" Type="http://schemas.openxmlformats.org/officeDocument/2006/relationships/slideMaster" Target="slideMasters/slideMaster9.xml"/><Relationship Id="rId18" Type="http://schemas.openxmlformats.org/officeDocument/2006/relationships/slide" Target="slides/slide7.xml"/><Relationship Id="rId27" Type="http://schemas.openxmlformats.org/officeDocument/2006/relationships/slide" Target="slides/slide16.xml"/><Relationship Id="rId14" Type="http://schemas.openxmlformats.org/officeDocument/2006/relationships/slide" Target="slides/slide3.xml"/><Relationship Id="rId4" Type="http://schemas.openxmlformats.org/officeDocument/2006/relationships/slideMaster" Target="slideMasters/slideMaster4.xml"/><Relationship Id="rId28" Type="http://schemas.openxmlformats.org/officeDocument/2006/relationships/slide" Target="slides/slide17.xml"/><Relationship Id="rId45" Type="http://schemas.openxmlformats.org/officeDocument/2006/relationships/printerSettings" Target="printerSettings/printerSettings1.bin"/><Relationship Id="rId42" Type="http://schemas.openxmlformats.org/officeDocument/2006/relationships/slide" Target="slides/slide31.xml"/><Relationship Id="rId6" Type="http://schemas.openxmlformats.org/officeDocument/2006/relationships/slideMaster" Target="slideMasters/slideMaster6.xml"/><Relationship Id="rId49" Type="http://schemas.openxmlformats.org/officeDocument/2006/relationships/tableStyles" Target="tableStyles.xml"/><Relationship Id="rId44" Type="http://schemas.openxmlformats.org/officeDocument/2006/relationships/handoutMaster" Target="handoutMasters/handoutMaster1.xml"/><Relationship Id="rId19" Type="http://schemas.openxmlformats.org/officeDocument/2006/relationships/slide" Target="slides/slide8.xml"/><Relationship Id="rId38" Type="http://schemas.openxmlformats.org/officeDocument/2006/relationships/slide" Target="slides/slide27.xml"/><Relationship Id="rId20" Type="http://schemas.openxmlformats.org/officeDocument/2006/relationships/slide" Target="slides/slide9.xml"/><Relationship Id="rId2" Type="http://schemas.openxmlformats.org/officeDocument/2006/relationships/slideMaster" Target="slideMasters/slideMaster2.xml"/><Relationship Id="rId46" Type="http://schemas.openxmlformats.org/officeDocument/2006/relationships/presProps" Target="presProps.xml"/><Relationship Id="rId35" Type="http://schemas.openxmlformats.org/officeDocument/2006/relationships/slide" Target="slides/slide24.xml"/><Relationship Id="rId31" Type="http://schemas.openxmlformats.org/officeDocument/2006/relationships/slide" Target="slides/slide20.xml"/><Relationship Id="rId34" Type="http://schemas.openxmlformats.org/officeDocument/2006/relationships/slide" Target="slides/slide23.xml"/><Relationship Id="rId40" Type="http://schemas.openxmlformats.org/officeDocument/2006/relationships/slide" Target="slides/slide29.xml"/><Relationship Id="rId36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13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12" Type="http://schemas.openxmlformats.org/officeDocument/2006/relationships/slide" Target="slides/slide1.xml"/><Relationship Id="rId3" Type="http://schemas.openxmlformats.org/officeDocument/2006/relationships/slideMaster" Target="slideMasters/slideMaster3.xml"/><Relationship Id="rId23" Type="http://schemas.openxmlformats.org/officeDocument/2006/relationships/slide" Target="slides/slide12.xml"/><Relationship Id="rId26" Type="http://schemas.openxmlformats.org/officeDocument/2006/relationships/slide" Target="slides/slide15.xml"/><Relationship Id="rId30" Type="http://schemas.openxmlformats.org/officeDocument/2006/relationships/slide" Target="slides/slide19.xml"/><Relationship Id="rId11" Type="http://schemas.openxmlformats.org/officeDocument/2006/relationships/slideMaster" Target="slideMasters/slideMaster11.xml"/><Relationship Id="rId29" Type="http://schemas.openxmlformats.org/officeDocument/2006/relationships/slide" Target="slides/slide18.xml"/><Relationship Id="rId16" Type="http://schemas.openxmlformats.org/officeDocument/2006/relationships/slide" Target="slides/slide5.xml"/><Relationship Id="rId33" Type="http://schemas.openxmlformats.org/officeDocument/2006/relationships/slide" Target="slides/slide22.xml"/><Relationship Id="rId41" Type="http://schemas.openxmlformats.org/officeDocument/2006/relationships/slide" Target="slides/slide30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2" Type="http://schemas.openxmlformats.org/officeDocument/2006/relationships/slide" Target="slides/slide11.xml"/><Relationship Id="rId21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5928" cy="499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32" tIns="48166" rIns="96332" bIns="48166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0008" y="0"/>
            <a:ext cx="2975928" cy="499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32" tIns="48166" rIns="96332" bIns="48166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47DB1305-ADE5-0D45-8FA1-583504187550}" type="datetime1">
              <a:rPr lang="en-US"/>
              <a:pPr>
                <a:defRPr/>
              </a:pPr>
              <a:t>20/09/11</a:t>
            </a:fld>
            <a:endParaRPr lang="en-US"/>
          </a:p>
        </p:txBody>
      </p:sp>
      <p:sp>
        <p:nvSpPr>
          <p:cNvPr id="158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90405"/>
            <a:ext cx="2975928" cy="499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32" tIns="48166" rIns="96332" bIns="48166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8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0008" y="9490405"/>
            <a:ext cx="2975928" cy="499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32" tIns="48166" rIns="96332" bIns="48166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CAE4EF7F-E70B-4141-AEB2-83C7719D1EBC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5652140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5928" cy="499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32" tIns="48166" rIns="96332" bIns="48166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0008" y="0"/>
            <a:ext cx="2975928" cy="499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32" tIns="48166" rIns="96332" bIns="48166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5716A9C0-C001-2E4C-B6B8-E722CEDF0057}" type="datetime1">
              <a:rPr lang="en-US"/>
              <a:pPr>
                <a:defRPr/>
              </a:pPr>
              <a:t>20/09/11</a:t>
            </a:fld>
            <a:endParaRPr lang="en-US"/>
          </a:p>
        </p:txBody>
      </p:sp>
      <p:sp>
        <p:nvSpPr>
          <p:cNvPr id="1013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6625" y="749300"/>
            <a:ext cx="4994275" cy="37465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6753" y="4746070"/>
            <a:ext cx="5494020" cy="449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32" tIns="48166" rIns="96332" bIns="4816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 smtClean="0"/>
              <a:t>Klik om de opmaakprofielen van de modeltekst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</a:p>
        </p:txBody>
      </p:sp>
      <p:sp>
        <p:nvSpPr>
          <p:cNvPr id="778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90405"/>
            <a:ext cx="2975928" cy="499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32" tIns="48166" rIns="96332" bIns="48166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0008" y="9490405"/>
            <a:ext cx="2975928" cy="499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32" tIns="48166" rIns="96332" bIns="48166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C2F85474-DC15-B84B-A6EB-331E7962DEB5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1415872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nl-BE" smtClean="0">
                <a:latin typeface="Arial" pitchFamily="34" charset="0"/>
                <a:ea typeface="ＭＳ Ｐゴシック" pitchFamily="34" charset="-128"/>
              </a:rPr>
              <a:t>Awake</a:t>
            </a:r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nl-NL" smtClean="0">
                <a:latin typeface="Arial" pitchFamily="34" charset="0"/>
                <a:ea typeface="ＭＳ Ｐゴシック" pitchFamily="34" charset="-128"/>
              </a:rPr>
              <a:t>We kennen 4 intelligentiedomeinen</a:t>
            </a:r>
          </a:p>
          <a:p>
            <a:pPr>
              <a:buFontTx/>
              <a:buChar char="-"/>
            </a:pPr>
            <a:r>
              <a:rPr lang="nl-NL" smtClean="0">
                <a:latin typeface="Arial" pitchFamily="34" charset="0"/>
                <a:ea typeface="ＭＳ Ｐゴシック" pitchFamily="34" charset="-128"/>
              </a:rPr>
              <a:t>Fysiek</a:t>
            </a:r>
          </a:p>
          <a:p>
            <a:pPr>
              <a:buFontTx/>
              <a:buChar char="-"/>
            </a:pPr>
            <a:r>
              <a:rPr lang="nl-NL" smtClean="0">
                <a:latin typeface="Arial" pitchFamily="34" charset="0"/>
                <a:ea typeface="ＭＳ Ｐゴシック" pitchFamily="34" charset="-128"/>
              </a:rPr>
              <a:t>Mentaal</a:t>
            </a:r>
          </a:p>
          <a:p>
            <a:pPr>
              <a:buFontTx/>
              <a:buChar char="-"/>
            </a:pPr>
            <a:r>
              <a:rPr lang="nl-NL" smtClean="0">
                <a:latin typeface="Arial" pitchFamily="34" charset="0"/>
                <a:ea typeface="ＭＳ Ｐゴシック" pitchFamily="34" charset="-128"/>
              </a:rPr>
              <a:t>Emotioneel (sociaal)</a:t>
            </a:r>
          </a:p>
          <a:p>
            <a:pPr>
              <a:buFontTx/>
              <a:buChar char="-"/>
            </a:pPr>
            <a:r>
              <a:rPr lang="nl-NL" smtClean="0">
                <a:latin typeface="Arial" pitchFamily="34" charset="0"/>
                <a:ea typeface="ＭＳ Ｐゴシック" pitchFamily="34" charset="-128"/>
              </a:rPr>
              <a:t>Spiritueel</a:t>
            </a:r>
          </a:p>
          <a:p>
            <a:endParaRPr lang="nl-NL" smtClean="0">
              <a:latin typeface="Arial" pitchFamily="34" charset="0"/>
              <a:ea typeface="ＭＳ Ｐゴシック" pitchFamily="34" charset="-128"/>
            </a:endParaRPr>
          </a:p>
          <a:p>
            <a:r>
              <a:rPr lang="nl-BE" smtClean="0">
                <a:latin typeface="Arial" pitchFamily="34" charset="0"/>
                <a:ea typeface="ＭＳ Ｐゴシック" pitchFamily="34" charset="-128"/>
              </a:rPr>
              <a:t>Niet elk domein is per individu even sterk, het komt erop aan een </a:t>
            </a:r>
            <a:r>
              <a:rPr lang="nl-BE" b="1" smtClean="0">
                <a:latin typeface="Arial" pitchFamily="34" charset="0"/>
                <a:ea typeface="ＭＳ Ｐゴシック" pitchFamily="34" charset="-128"/>
              </a:rPr>
              <a:t>harmonie</a:t>
            </a:r>
            <a:r>
              <a:rPr lang="nl-BE" smtClean="0">
                <a:latin typeface="Arial" pitchFamily="34" charset="0"/>
                <a:ea typeface="ＭＳ Ｐゴシック" pitchFamily="34" charset="-128"/>
              </a:rPr>
              <a:t> te vinden in één persoon. </a:t>
            </a:r>
          </a:p>
          <a:p>
            <a:r>
              <a:rPr lang="nl-BE" smtClean="0">
                <a:latin typeface="Arial" pitchFamily="34" charset="0"/>
                <a:ea typeface="ＭＳ Ｐゴシック" pitchFamily="34" charset="-128"/>
              </a:rPr>
              <a:t>Het doel is:</a:t>
            </a:r>
          </a:p>
          <a:p>
            <a:r>
              <a:rPr lang="nl-BE" smtClean="0">
                <a:latin typeface="Arial" pitchFamily="34" charset="0"/>
                <a:ea typeface="ＭＳ Ｐゴシック" pitchFamily="34" charset="-128"/>
              </a:rPr>
              <a:t>Een evenwicht vinden binnen ieder domein. </a:t>
            </a:r>
          </a:p>
          <a:p>
            <a:r>
              <a:rPr lang="nl-BE" smtClean="0">
                <a:latin typeface="Arial" pitchFamily="34" charset="0"/>
                <a:ea typeface="ＭＳ Ｐゴシック" pitchFamily="34" charset="-128"/>
              </a:rPr>
              <a:t>Elk domein optimaal te laten groeien, te versterken en zo weerbaarder te worden binnen ieder domein.</a:t>
            </a:r>
          </a:p>
          <a:p>
            <a:endParaRPr lang="nl-BE" smtClean="0">
              <a:latin typeface="Arial" pitchFamily="34" charset="0"/>
              <a:ea typeface="ＭＳ Ｐゴシック" pitchFamily="34" charset="-128"/>
            </a:endParaRPr>
          </a:p>
          <a:p>
            <a:endParaRPr lang="nl-NL" smtClean="0">
              <a:latin typeface="Arial" pitchFamily="34" charset="0"/>
              <a:ea typeface="ＭＳ Ｐゴシック" pitchFamily="34" charset="-128"/>
            </a:endParaRPr>
          </a:p>
          <a:p>
            <a:endParaRPr lang="nl-NL" smtClean="0">
              <a:latin typeface="Arial" pitchFamily="34" charset="0"/>
              <a:ea typeface="ＭＳ Ｐゴシック" pitchFamily="34" charset="-128"/>
            </a:endParaRPr>
          </a:p>
          <a:p>
            <a:endParaRPr lang="nl-NL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Respect, verantwoordelijkheidszin daar situeert zich het aspect gezondheid in de breedste zin van het woord.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F85474-DC15-B84B-A6EB-331E7962DEB5}" type="slidenum">
              <a:rPr lang="nl-NL" smtClean="0"/>
              <a:pPr>
                <a:defRPr/>
              </a:pPr>
              <a:t>15</a:t>
            </a:fld>
            <a:endParaRPr lang="nl-N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8344" y="4747089"/>
            <a:ext cx="5490841" cy="4495869"/>
          </a:xfrm>
          <a:noFill/>
          <a:ln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nl-BE" smtClean="0"/>
              <a:t>Awake</a:t>
            </a:r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9800" y="750888"/>
            <a:ext cx="4991100" cy="3744912"/>
          </a:xfrm>
          <a:ln/>
        </p:spPr>
      </p:sp>
      <p:sp>
        <p:nvSpPr>
          <p:cNvPr id="116739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581" tIns="50290" rIns="100581" bIns="50290"/>
          <a:lstStyle/>
          <a:p>
            <a:r>
              <a:rPr lang="nl-BE" b="1" smtClean="0"/>
              <a:t>Oefening ‘VOLGEN en LEIDEN’, cfr. Overzicht bij VERTROUWEN</a:t>
            </a:r>
          </a:p>
          <a:p>
            <a:endParaRPr lang="nl-BE" b="1" smtClean="0"/>
          </a:p>
          <a:p>
            <a:endParaRPr lang="en-US" smtClean="0"/>
          </a:p>
          <a:p>
            <a:r>
              <a:rPr lang="en-US" smtClean="0"/>
              <a:t>Duurtijd oefening: 15’</a:t>
            </a:r>
          </a:p>
          <a:p>
            <a:endParaRPr lang="nl-BE" smtClean="0"/>
          </a:p>
          <a:p>
            <a:endParaRPr lang="nl-BE" smtClean="0"/>
          </a:p>
          <a:p>
            <a:pPr eaLnBrk="1" hangingPunct="1"/>
            <a:r>
              <a:rPr lang="en-US" b="1" i="1" smtClean="0"/>
              <a:t>Tussentijdse duurtijd van de workshop: 1u</a:t>
            </a:r>
          </a:p>
          <a:p>
            <a:endParaRPr lang="en-US" smtClean="0"/>
          </a:p>
          <a:p>
            <a:endParaRPr lang="nl-NL" smtClean="0"/>
          </a:p>
        </p:txBody>
      </p:sp>
      <p:sp>
        <p:nvSpPr>
          <p:cNvPr id="116740" name="Tijdelijke aanduiding voor dianummer 3"/>
          <p:cNvSpPr txBox="1">
            <a:spLocks noGrp="1"/>
          </p:cNvSpPr>
          <p:nvPr/>
        </p:nvSpPr>
        <p:spPr bwMode="auto">
          <a:xfrm>
            <a:off x="3890008" y="9489285"/>
            <a:ext cx="2975928" cy="500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581" tIns="50290" rIns="100581" bIns="50290" anchor="b"/>
          <a:lstStyle>
            <a:lvl1pPr defTabSz="9413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413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413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413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413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381943D9-77E5-4290-AD48-A6F17BD915BD}" type="slidenum">
              <a:rPr lang="nl-NL" sz="1300">
                <a:solidFill>
                  <a:srgbClr val="000000"/>
                </a:solidFill>
              </a:rPr>
              <a:pPr algn="r" eaLnBrk="1" hangingPunct="1"/>
              <a:t>29</a:t>
            </a:fld>
            <a:endParaRPr lang="nl-NL" sz="13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Relationship Id="rId3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3" Type="http://schemas.openxmlformats.org/officeDocument/2006/relationships/image" Target="../media/image17.jpeg"/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4" Type="http://schemas.openxmlformats.org/officeDocument/2006/relationships/image" Target="../media/image12.png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jpeg"/><Relationship Id="rId3" Type="http://schemas.openxmlformats.org/officeDocument/2006/relationships/image" Target="../media/image11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4.jpeg"/><Relationship Id="rId3" Type="http://schemas.openxmlformats.org/officeDocument/2006/relationships/image" Target="../media/image5.png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beeld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swoen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2692400"/>
            <a:ext cx="9144000" cy="416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" descr="logo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6659563" y="4364038"/>
            <a:ext cx="2192337" cy="156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4221163"/>
            <a:ext cx="7772400" cy="1470025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</a:t>
            </a:r>
            <a:br>
              <a:rPr lang="nl-NL"/>
            </a:br>
            <a:r>
              <a:rPr lang="nl-NL"/>
              <a:t>toevoegen titel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288" y="5664200"/>
            <a:ext cx="6264275" cy="1004888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het opmaakprofiel van de modelondertitel te bewerken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7E1B66-A8C8-8342-B50D-46FB738BDB31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Charter mei 2011</a:t>
            </a:r>
            <a:endParaRPr lang="nl-NL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4945A8-04D9-4DC9-8016-927AA5AADA7E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Charter mei 2011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1060684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91313" y="-350838"/>
            <a:ext cx="2078037" cy="6477001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-350838"/>
            <a:ext cx="6081713" cy="6477001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FE1EAD-90E6-476C-B7D2-329A0E3D7847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Charter mei 2011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1097446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fourObj" preserve="1">
  <p:cSld name="Titel en vier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sz="quarter"/>
          </p:nvPr>
        </p:nvSpPr>
        <p:spPr>
          <a:xfrm>
            <a:off x="539750" y="-350838"/>
            <a:ext cx="8229600" cy="1143001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0101A6-87FB-40BF-B2B0-E1CE097FDAE0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Charter mei 2011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6511357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 preserve="1">
  <p:cSld name="Titel, tekst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750" y="-350838"/>
            <a:ext cx="8229600" cy="1143001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572115-152C-4BC0-8193-BCCE188F2AE0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Charter mei 2011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7984517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02" name="Picture 10" descr="title_blu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6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37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3700" y="4619625"/>
            <a:ext cx="7772400" cy="328613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12750" y="4972050"/>
            <a:ext cx="6400800" cy="182563"/>
          </a:xfrm>
        </p:spPr>
        <p:txBody>
          <a:bodyPr lIns="0" tIns="0" bIns="0"/>
          <a:lstStyle>
            <a:lvl1pPr marL="0" indent="0">
              <a:buFont typeface="Wingdings 3" pitchFamily="18" charset="2"/>
              <a:buNone/>
              <a:defRPr sz="12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pic>
        <p:nvPicPr>
          <p:cNvPr id="33801" name="Picture 9" descr="back_logo_sdworx+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19975" y="5992813"/>
            <a:ext cx="1382713" cy="531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61196214"/>
      </p:ext>
    </p:extLst>
  </p:cSld>
  <p:clrMapOvr>
    <a:masterClrMapping/>
  </p:clrMapOvr>
  <p:transition spd="slow">
    <p:split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308F3CC-D13A-43D7-BF12-2B999D30579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00163293"/>
      </p:ext>
    </p:extLst>
  </p:cSld>
  <p:clrMapOvr>
    <a:masterClrMapping/>
  </p:clrMapOvr>
  <p:transition spd="med">
    <p:randomBar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F7C052F-1028-4C2F-BA23-E88F68D97C9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87855862"/>
      </p:ext>
    </p:extLst>
  </p:cSld>
  <p:clrMapOvr>
    <a:masterClrMapping/>
  </p:clrMapOvr>
  <p:transition spd="med">
    <p:randomBar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90563" y="2149475"/>
            <a:ext cx="3960812" cy="779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803775" y="2149475"/>
            <a:ext cx="3962400" cy="779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DCE2961-193A-4CD9-B71C-AA9D5C7431C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88176994"/>
      </p:ext>
    </p:extLst>
  </p:cSld>
  <p:clrMapOvr>
    <a:masterClrMapping/>
  </p:clrMapOvr>
  <p:transition spd="med">
    <p:randomBar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28597AD-4681-4EFF-BA62-78E7BAB39BF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00095154"/>
      </p:ext>
    </p:extLst>
  </p:cSld>
  <p:clrMapOvr>
    <a:masterClrMapping/>
  </p:clrMapOvr>
  <p:transition spd="med">
    <p:randomBar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328D43B-5960-4B05-818C-19CF093BF18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86713911"/>
      </p:ext>
    </p:extLst>
  </p:cSld>
  <p:clrMapOvr>
    <a:masterClrMapping/>
  </p:clrMapOvr>
  <p:transition spd="med"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91313" y="-350838"/>
            <a:ext cx="2078037" cy="6477001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-350838"/>
            <a:ext cx="6081713" cy="6477001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BC826D-B326-5047-BB19-4DA0B247BE09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Charter mei 2011</a:t>
            </a:r>
            <a:endParaRPr lang="nl-NL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9A89E3D-280D-4972-8C29-7BA2F1E1C52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81714671"/>
      </p:ext>
    </p:extLst>
  </p:cSld>
  <p:clrMapOvr>
    <a:masterClrMapping/>
  </p:clrMapOvr>
  <p:transition spd="med">
    <p:randomBar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9D35514-A7AC-4378-BB14-72A531A24C7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25114506"/>
      </p:ext>
    </p:extLst>
  </p:cSld>
  <p:clrMapOvr>
    <a:masterClrMapping/>
  </p:clrMapOvr>
  <p:transition spd="med">
    <p:randomBar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A576743-BB9C-4CF5-BB0E-907619D27DB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14945412"/>
      </p:ext>
    </p:extLst>
  </p:cSld>
  <p:clrMapOvr>
    <a:masterClrMapping/>
  </p:clrMapOvr>
  <p:transition spd="med">
    <p:randomBar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9DB5F93-164C-4FA7-8FF3-DDAC6CDE20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06585888"/>
      </p:ext>
    </p:extLst>
  </p:cSld>
  <p:clrMapOvr>
    <a:masterClrMapping/>
  </p:clrMapOvr>
  <p:transition spd="med">
    <p:randomBar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748463" y="992188"/>
            <a:ext cx="2017712" cy="1936750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90563" y="992188"/>
            <a:ext cx="5905500" cy="193675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2F2FAC2-2B7B-4B7B-91D2-D496C29F43D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79230967"/>
      </p:ext>
    </p:extLst>
  </p:cSld>
  <p:clrMapOvr>
    <a:masterClrMapping/>
  </p:clrMapOvr>
  <p:transition spd="med">
    <p:randomBar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Only" preserve="1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/>
          </p:nvPr>
        </p:nvSpPr>
        <p:spPr>
          <a:xfrm>
            <a:off x="690563" y="992188"/>
            <a:ext cx="8075612" cy="193675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>
          <a:xfrm>
            <a:off x="68263" y="6596063"/>
            <a:ext cx="215900" cy="273050"/>
          </a:xfrm>
        </p:spPr>
        <p:txBody>
          <a:bodyPr/>
          <a:lstStyle>
            <a:lvl1pPr>
              <a:defRPr/>
            </a:lvl1pPr>
          </a:lstStyle>
          <a:p>
            <a:fld id="{CF1DD30F-600C-4C99-90C1-286B504750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45338099"/>
      </p:ext>
    </p:extLst>
  </p:cSld>
  <p:clrMapOvr>
    <a:masterClrMapping/>
  </p:clrMapOvr>
  <p:transition spd="med">
    <p:randomBar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bl" preserve="1">
  <p:cSld name="Titel en 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57263" y="992188"/>
            <a:ext cx="7808912" cy="38417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abel 2"/>
          <p:cNvSpPr>
            <a:spLocks noGrp="1"/>
          </p:cNvSpPr>
          <p:nvPr>
            <p:ph type="tbl" idx="1"/>
          </p:nvPr>
        </p:nvSpPr>
        <p:spPr>
          <a:xfrm>
            <a:off x="690563" y="2149475"/>
            <a:ext cx="8075612" cy="779463"/>
          </a:xfrm>
        </p:spPr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>
          <a:xfrm>
            <a:off x="68263" y="6596063"/>
            <a:ext cx="215900" cy="273050"/>
          </a:xfrm>
        </p:spPr>
        <p:txBody>
          <a:bodyPr/>
          <a:lstStyle>
            <a:lvl1pPr>
              <a:defRPr/>
            </a:lvl1pPr>
          </a:lstStyle>
          <a:p>
            <a:fld id="{C7B542B3-32C1-45A2-8647-12F9379314F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38017164"/>
      </p:ext>
    </p:extLst>
  </p:cSld>
  <p:clrMapOvr>
    <a:masterClrMapping/>
  </p:clrMapOvr>
  <p:transition spd="med">
    <p:randomBar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 preserve="1">
  <p:cSld name="Titel, tekst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57263" y="992188"/>
            <a:ext cx="7808912" cy="38417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690563" y="2149475"/>
            <a:ext cx="3960812" cy="779463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803775" y="2149475"/>
            <a:ext cx="3962400" cy="779463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0"/>
          </p:nvPr>
        </p:nvSpPr>
        <p:spPr>
          <a:xfrm>
            <a:off x="68263" y="6596063"/>
            <a:ext cx="215900" cy="273050"/>
          </a:xfrm>
        </p:spPr>
        <p:txBody>
          <a:bodyPr/>
          <a:lstStyle>
            <a:lvl1pPr>
              <a:defRPr/>
            </a:lvl1pPr>
          </a:lstStyle>
          <a:p>
            <a:fld id="{74EC6DE7-B318-4319-BA0E-93ED4724F91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812310"/>
      </p:ext>
    </p:extLst>
  </p:cSld>
  <p:clrMapOvr>
    <a:masterClrMapping/>
  </p:clrMapOvr>
  <p:transition spd="med">
    <p:randomBar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BE" smtClean="0"/>
              <a:t>Titelstijl van model bewerken</a:t>
            </a:r>
            <a:endParaRPr lang="nl-NL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BE" smtClean="0"/>
              <a:t>Klik om de titelstijl van het model te bewerken</a:t>
            </a:r>
            <a:endParaRPr lang="nl-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>
                <a:solidFill>
                  <a:srgbClr val="FFFFFF"/>
                </a:solidFill>
              </a:rPr>
              <a:t>SPE Luminus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53049276"/>
      </p:ext>
    </p:extLst>
  </p:cSld>
  <p:clrMapOvr>
    <a:masterClrMapping/>
  </p:clrMapOvr>
  <p:transition spd="slow"/>
</p:sldLayout>
</file>

<file path=ppt/slideLayouts/slideLayout1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nl-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>
                <a:solidFill>
                  <a:srgbClr val="FFFFFF"/>
                </a:solidFill>
              </a:rPr>
              <a:t>SPE Luminus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78634249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 preserve="1">
  <p:cSld name="Titel, tekst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750" y="-350838"/>
            <a:ext cx="8229600" cy="1143001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43B4E0-9E0C-854B-8DA0-7953807E70E0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Charter mei 2011</a:t>
            </a:r>
            <a:endParaRPr lang="nl-NL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BE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>
                <a:solidFill>
                  <a:srgbClr val="FFFFFF"/>
                </a:solidFill>
              </a:rPr>
              <a:t>SPE Luminus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64412411"/>
      </p:ext>
    </p:extLst>
  </p:cSld>
  <p:clrMapOvr>
    <a:masterClrMapping/>
  </p:clrMapOvr>
  <p:transition spd="slow"/>
</p:sldLayout>
</file>

<file path=ppt/slideLayouts/slideLayout1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1255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1255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>
                <a:solidFill>
                  <a:srgbClr val="FFFFFF"/>
                </a:solidFill>
              </a:rPr>
              <a:t>SPE Luminus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05782845"/>
      </p:ext>
    </p:extLst>
  </p:cSld>
  <p:clrMapOvr>
    <a:masterClrMapping/>
  </p:clrMapOvr>
  <p:transition spd="slow"/>
</p:sldLayout>
</file>

<file path=ppt/slideLayouts/slideLayout1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BE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nl-NL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>
                <a:solidFill>
                  <a:srgbClr val="FFFFFF"/>
                </a:solidFill>
              </a:rPr>
              <a:t>SPE Luminus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24240222"/>
      </p:ext>
    </p:extLst>
  </p:cSld>
  <p:clrMapOvr>
    <a:masterClrMapping/>
  </p:clrMapOvr>
  <p:transition spd="slow"/>
</p:sldLayout>
</file>

<file path=ppt/slideLayouts/slideLayout1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Titelstijl van model bewerken</a:t>
            </a:r>
            <a:endParaRPr lang="nl-N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>
                <a:solidFill>
                  <a:srgbClr val="FFFFFF"/>
                </a:solidFill>
              </a:rPr>
              <a:t>SPE Luminus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15604376"/>
      </p:ext>
    </p:extLst>
  </p:cSld>
  <p:clrMapOvr>
    <a:masterClrMapping/>
  </p:clrMapOvr>
  <p:transition spd="slow"/>
</p:sldLayout>
</file>

<file path=ppt/slideLayouts/slideLayout1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>
                <a:solidFill>
                  <a:srgbClr val="FFFFFF"/>
                </a:solidFill>
              </a:rPr>
              <a:t>SPE Luminus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96530541"/>
      </p:ext>
    </p:extLst>
  </p:cSld>
  <p:clrMapOvr>
    <a:masterClrMapping/>
  </p:clrMapOvr>
  <p:transition spd="slow"/>
</p:sldLayout>
</file>

<file path=ppt/slideLayouts/slideLayout1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>
                <a:solidFill>
                  <a:srgbClr val="FFFFFF"/>
                </a:solidFill>
              </a:rPr>
              <a:t>SPE Luminus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99046288"/>
      </p:ext>
    </p:extLst>
  </p:cSld>
  <p:clrMapOvr>
    <a:masterClrMapping/>
  </p:clrMapOvr>
  <p:transition spd="slow"/>
</p:sldLayout>
</file>

<file path=ppt/slideLayouts/slideLayout1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 smtClean="0"/>
              <a:t>Titelstijl van model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>
                <a:solidFill>
                  <a:srgbClr val="FFFFFF"/>
                </a:solidFill>
              </a:rPr>
              <a:t>SPE Luminus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67008139"/>
      </p:ext>
    </p:extLst>
  </p:cSld>
  <p:clrMapOvr>
    <a:masterClrMapping/>
  </p:clrMapOvr>
  <p:transition spd="slow"/>
</p:sldLayout>
</file>

<file path=ppt/slideLayouts/slideLayout1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nl-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>
                <a:solidFill>
                  <a:srgbClr val="FFFFFF"/>
                </a:solidFill>
              </a:rPr>
              <a:t>SPE Luminus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94135436"/>
      </p:ext>
    </p:extLst>
  </p:cSld>
  <p:clrMapOvr>
    <a:masterClrMapping/>
  </p:clrMapOvr>
  <p:transition spd="slow"/>
</p:sldLayout>
</file>

<file path=ppt/slideLayouts/slideLayout1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91313" y="-350838"/>
            <a:ext cx="2078037" cy="6002338"/>
          </a:xfrm>
        </p:spPr>
        <p:txBody>
          <a:bodyPr vert="eaVert"/>
          <a:lstStyle/>
          <a:p>
            <a:r>
              <a:rPr lang="nl-BE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-350838"/>
            <a:ext cx="6081713" cy="6002338"/>
          </a:xfrm>
        </p:spPr>
        <p:txBody>
          <a:bodyPr vert="eaVert"/>
          <a:lstStyle/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nl-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>
                <a:solidFill>
                  <a:srgbClr val="FFFFFF"/>
                </a:solidFill>
              </a:rPr>
              <a:t>SPE Luminus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8379380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97A3D9-437B-6944-89A0-44B7ACBED078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Charter mei 2011</a:t>
            </a:r>
            <a:endParaRPr lang="nl-NL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F86CBE-2AB5-834D-AE79-4EBB526A965B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Charter mei 2011</a:t>
            </a:r>
            <a:endParaRPr lang="nl-NL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7115C6-537D-9B46-928F-8AF04BFB8F37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Charter mei 2011</a:t>
            </a:r>
            <a:endParaRPr lang="nl-NL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9A56F4-B7E6-494C-959E-815042D224D9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Charter mei 2011</a:t>
            </a:r>
            <a:endParaRPr lang="nl-NL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D0DB91-0192-6145-BACC-07A37FB313D7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Charter mei 2011</a:t>
            </a:r>
            <a:endParaRPr lang="nl-NL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DCC520-4C76-0B42-A8CA-706D62ADB9E7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Charter mei 2011</a:t>
            </a:r>
            <a:endParaRPr lang="nl-NL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3A143F-14F6-A94C-A761-F2DCA240EAD6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Charter mei 2011</a:t>
            </a:r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1E8DF7-FF5B-534A-BFAE-8C9F51EE2A22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Charter mei 2011</a:t>
            </a:r>
            <a:endParaRPr lang="nl-NL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A16577-B1B8-CD47-B4EA-D2AF02748616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Charter mei 2011</a:t>
            </a:r>
            <a:endParaRPr lang="nl-NL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8A8AAF-8C4E-3E49-925C-DCF73DD1A489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Charter mei 2011</a:t>
            </a:r>
            <a:endParaRPr lang="nl-NL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13F0D7-FB4C-F443-8DBE-0D59630A27D9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Charter mei 2011</a:t>
            </a:r>
            <a:endParaRPr lang="nl-NL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91313" y="-350838"/>
            <a:ext cx="2078037" cy="6477001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-350838"/>
            <a:ext cx="6081713" cy="6477001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C2D857-1BE5-B948-89DE-BF67ECDE9B7A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Charter mei 2011</a:t>
            </a:r>
            <a:endParaRPr lang="nl-NL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eeld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swoeng_bruin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175" y="2693988"/>
            <a:ext cx="9140825" cy="416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logo_bruin_intro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6732588" y="4437063"/>
            <a:ext cx="2044700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1797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95288" y="4221163"/>
            <a:ext cx="7772400" cy="1470025"/>
          </a:xfrm>
        </p:spPr>
        <p:txBody>
          <a:bodyPr/>
          <a:lstStyle>
            <a:lvl1pPr>
              <a:defRPr sz="2400"/>
            </a:lvl1pPr>
          </a:lstStyle>
          <a:p>
            <a:r>
              <a:rPr lang="nl-NL"/>
              <a:t>Klik om</a:t>
            </a:r>
            <a:br>
              <a:rPr lang="nl-NL"/>
            </a:br>
            <a:r>
              <a:rPr lang="nl-NL"/>
              <a:t>toevoegen titel</a:t>
            </a:r>
          </a:p>
        </p:txBody>
      </p:sp>
      <p:sp>
        <p:nvSpPr>
          <p:cNvPr id="161798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395288" y="5664200"/>
            <a:ext cx="6264275" cy="1004888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het opmaakprofiel van de modelondertitel te bewerken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17688B-68D6-3A45-BC52-553A7B38D324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Charter mei 2011</a:t>
            </a:r>
            <a:endParaRPr lang="nl-NL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2A7589-5588-0B44-A160-BB6E39BDCB31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Charter mei 2011</a:t>
            </a:r>
            <a:endParaRPr lang="nl-NL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505E5E-67FC-D646-BC5F-8AE66B9D925B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Charter mei 2011</a:t>
            </a:r>
            <a:endParaRPr lang="nl-NL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561850-8C59-3143-8DFB-7D0BD44D639D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Charter mei 2011</a:t>
            </a:r>
            <a:endParaRPr lang="nl-NL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E7E346-D475-2D46-8EA3-26D41801432D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Charter mei 2011</a:t>
            </a:r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724C1B-1DEF-7546-B9F9-DA12DCDEA931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Charter mei 2011</a:t>
            </a:r>
            <a:endParaRPr lang="nl-NL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153CC4-7F1F-314E-AAC5-8E6BC8BDCD33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Charter mei 2011</a:t>
            </a:r>
            <a:endParaRPr lang="nl-NL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C56681-BDE4-D948-98FE-50429236CD0A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Charter mei 2011</a:t>
            </a:r>
            <a:endParaRPr lang="nl-NL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6CC64E-4C0E-884F-8BE0-DCC0D110B663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Charter mei 2011</a:t>
            </a:r>
            <a:endParaRPr lang="nl-NL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2D4B89-23C0-AA44-9B03-C5A7250F0F16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Charter mei 2011</a:t>
            </a:r>
            <a:endParaRPr lang="nl-NL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91313" y="-350838"/>
            <a:ext cx="2078037" cy="6477001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-350838"/>
            <a:ext cx="6081713" cy="6477001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CA28F3-13C0-BC4F-8419-512DC30D02C8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Charter mei 2011</a:t>
            </a:r>
            <a:endParaRPr lang="nl-NL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68F42B-F897-1F44-B29B-064FF3440297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Charter mei 2011</a:t>
            </a:r>
            <a:endParaRPr lang="nl-NL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3EA151-BDA1-624E-8224-991C93AAAA17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Charter mei 2011</a:t>
            </a:r>
            <a:endParaRPr lang="nl-NL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AF8477-7A9A-2649-8E01-BA9429707BAA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Charter mei 2011</a:t>
            </a:r>
            <a:endParaRPr lang="nl-NL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0F82C7-D3E1-A945-915F-3501916E71E8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Charter mei 2011</a:t>
            </a:r>
            <a:endParaRPr lang="nl-NL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F78767-40BD-614F-94B0-EF04CC48DE73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Charter mei 2011</a:t>
            </a:r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6DC900-46D6-7E4E-BAF6-B16C5F6575C4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Charter mei 2011</a:t>
            </a:r>
            <a:endParaRPr lang="nl-NL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69CF83-F8B6-AB45-8B4D-99960A14BBC8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Charter mei 2011</a:t>
            </a:r>
            <a:endParaRPr lang="nl-NL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5E542C-FFA7-6448-9D01-CEC9932E1D78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Charter mei 2011</a:t>
            </a:r>
            <a:endParaRPr lang="nl-NL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663C71-1C92-0C49-9412-B0F7F8C9FDB0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Charter mei 2011</a:t>
            </a:r>
            <a:endParaRPr lang="nl-NL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83AEAD-C442-2B46-8BE8-6C425B5D12EC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Charter mei 2011</a:t>
            </a:r>
            <a:endParaRPr lang="nl-NL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5E24FB-5170-814C-BA82-2BB9BA5348FB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Charter mei 2011</a:t>
            </a:r>
            <a:endParaRPr lang="nl-NL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91313" y="-350838"/>
            <a:ext cx="2078037" cy="6477001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-350838"/>
            <a:ext cx="6081713" cy="6477001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F06081-9174-6B4B-9984-79B6D64AFE6C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Charter mei 2011</a:t>
            </a:r>
            <a:endParaRPr lang="nl-NL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BE" smtClean="0"/>
              <a:t>Titelstijl van model bewerken</a:t>
            </a:r>
            <a:endParaRPr lang="nl-NL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BE" smtClean="0"/>
              <a:t>Klik om de titelstijl van het model te bewerken</a:t>
            </a:r>
            <a:endParaRPr lang="nl-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Charter mei 2011</a:t>
            </a:r>
            <a:endParaRPr 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D7EF92-913C-BB44-BE29-D2CB519702AE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nl-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Charter mei 2011</a:t>
            </a:r>
            <a:endParaRPr 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810666-8380-FC45-B5C3-EC974CF8BF7B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BE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Charter mei 2011</a:t>
            </a:r>
            <a:endParaRPr 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3BEA3-4DF6-B64C-AE49-E40187AD42FD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Charter mei 2011</a:t>
            </a: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51F89F-84F5-CD42-B552-CAB9DCBD032F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93C2C9-AD03-6B47-9720-E8D6CD28C003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Charter mei 2011</a:t>
            </a:r>
            <a:endParaRPr lang="nl-NL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BE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nl-NL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Charter mei 2011</a:t>
            </a:r>
            <a:endParaRPr lang="nl-NL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4028E1-CC24-4D4D-93E8-3274177549FA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Titelstijl van model bewerken</a:t>
            </a:r>
            <a:endParaRPr lang="nl-N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Charter mei 2011</a:t>
            </a:r>
            <a:endParaRPr lang="nl-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BEFE5D-E1E3-EB4F-82D7-95A032C3C0F0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Charter mei 2011</a:t>
            </a:r>
            <a:endParaRPr lang="nl-NL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BC4DA3-CC4E-5D41-A280-6B88A6976DD6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Charter mei 2011</a:t>
            </a: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CDF122-7BD2-7240-840F-E532903B1B41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 smtClean="0"/>
              <a:t>Titelstijl van model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Charter mei 2011</a:t>
            </a: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3E330D-8C16-BD41-B492-8E3F5FC9240B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nl-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Charter mei 2011</a:t>
            </a:r>
            <a:endParaRPr 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F0B634-F788-6D45-BE41-F1D576C17570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91313" y="-350838"/>
            <a:ext cx="2078037" cy="6477001"/>
          </a:xfrm>
        </p:spPr>
        <p:txBody>
          <a:bodyPr vert="eaVert"/>
          <a:lstStyle/>
          <a:p>
            <a:r>
              <a:rPr lang="nl-BE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-350838"/>
            <a:ext cx="6081713" cy="647700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nl-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Charter mei 2011</a:t>
            </a:r>
            <a:endParaRPr 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4A670D-FED9-9344-B212-0620D721A8F2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E299D5-EDC9-7D4E-BC12-0B9463A1412A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Charter mei 2011</a:t>
            </a:r>
            <a:endParaRPr lang="nl-NL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het opmaakprofiel van de modelondertitel te bewerken</a:t>
            </a:r>
            <a:endParaRPr lang="nl-B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45BAE1-D994-4C08-8978-3B8316858DF2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Charter mei 2011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9315641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ED1992-1BA0-41D9-B392-89734E104C04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Charter mei 2011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28379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200CE5-E800-1B45-8F68-26ED9EE56B98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Charter mei 2011</a:t>
            </a:r>
            <a:endParaRPr lang="nl-NL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1801EA-A308-49BB-9B56-D9420847D987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Charter mei 2011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8385976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F1F0CB-F8E5-426C-A998-0634BBD8C7F9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Charter mei 2011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0497177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B83439-7109-48E9-867E-666EDA8DCECB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Charter mei 2011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4320937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3B4C19-2D1C-4802-8BCF-0E64031A9621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Charter mei 2011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123715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168FB1-0764-48F0-8805-D9251B231AE3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Charter mei 2011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4820101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4F0C09-E41D-458D-8E56-735BDC89957C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Charter mei 2011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5131078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BE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998476-D88C-4029-900B-5251F427A1B0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Charter mei 2011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9968183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1A8887-FB58-47FE-8BD8-8125625EF004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Charter mei 2011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4187355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91313" y="-350838"/>
            <a:ext cx="2078037" cy="6477001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-350838"/>
            <a:ext cx="6081713" cy="6477001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456A9F-FF88-4A38-B674-82526C696E43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Charter mei 2011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9829400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>
  <p:cSld name="Titel, tekst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750" y="-350838"/>
            <a:ext cx="8229600" cy="1143001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BC97F6-AE69-45A3-B28A-15EABFC0DF58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Charter mei 2011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4190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9FD42F-4A62-1C46-B696-2FF0342B0A0F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Charter mei 2011</a:t>
            </a:r>
            <a:endParaRPr lang="nl-NL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het opmaakprofiel van de modelondertitel te bewerken</a:t>
            </a:r>
            <a:endParaRPr lang="nl-B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4FFBEE-21AA-4E5B-9487-CFC059010B60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Charter mei 2011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1942682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05082C-4BB8-4206-84FE-D443B7E79A43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Charter mei 2011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4027437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E77470-53EF-4115-BD9F-D69326BA750D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Charter mei 2011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5545293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A8C5FB-3ABD-418D-8E00-42958C98644A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Charter mei 2011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6965843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B9325A-AF91-481F-A381-5C6D49732E88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Charter mei 2011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4956535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5C2CCD-5F51-4B07-A6B9-7DC0AD821F29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Charter mei 2011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7786224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787A79-D380-4BDA-9B8F-D09E03D42EAA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Charter mei 2011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5495621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B227E2-CFA8-45D7-86B0-F25E0DD7F2B8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Charter mei 2011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5764935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BE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F76365-B4CB-49DE-8BA4-E10B1C93748B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Charter mei 2011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4603478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CE45FD-D5A0-446B-A277-8C9667246832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Charter mei 2011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98475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3E0E65-4A09-7845-B582-7DE931BEFB55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Charter mei 2011</a:t>
            </a:r>
            <a:endParaRPr lang="nl-NL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91313" y="-350838"/>
            <a:ext cx="2078037" cy="6477001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-350838"/>
            <a:ext cx="6081713" cy="6477001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8C42C5-386C-4AEF-A261-FB06E0099AEA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Charter mei 2011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4621589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beel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swoe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692400"/>
            <a:ext cx="9144000" cy="416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 descr="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59563" y="4364038"/>
            <a:ext cx="2192337" cy="156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4221163"/>
            <a:ext cx="7772400" cy="1470025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</a:t>
            </a:r>
            <a:br>
              <a:rPr lang="nl-NL"/>
            </a:br>
            <a:r>
              <a:rPr lang="nl-NL"/>
              <a:t>toevoegen titel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288" y="5664200"/>
            <a:ext cx="6264275" cy="1004888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het opmaakprofiel van de modelondertitel te bewerken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7396163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C36D24-2E75-4752-A4AC-64991DB07C68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Charter mei 2011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3688478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D536E8-091E-4032-8235-FC3EAE750BE7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Charter mei 2011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4375161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1F6303-DF57-4A9D-A6CA-DE46B7833217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Charter mei 2011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6357414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65B06F-B038-483D-B9BE-88F1601BAAC7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Charter mei 2011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2922933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197578-57AD-4195-A423-4D3EE0E31E01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Charter mei 2011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4609871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3BBAFC-38C6-419C-A222-09577FD192C1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Charter mei 2011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8457859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86CB03-F207-4889-909E-0CA954653C98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Charter mei 2011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8504940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BE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0FBEE3-8308-44F7-84B9-F5284551F92E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Charter mei 2011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6312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4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6" Type="http://schemas.openxmlformats.org/officeDocument/2006/relationships/image" Target="../media/image3.png"/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_rels/slideMaster10.xml.rels><?xml version="1.0" encoding="UTF-8" standalone="yes"?>
<Relationships xmlns="http://schemas.openxmlformats.org/package/2006/relationships"><Relationship Id="rId14" Type="http://schemas.openxmlformats.org/officeDocument/2006/relationships/slideLayout" Target="../slideLayouts/slideLayout117.xml"/><Relationship Id="rId4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10.xml"/><Relationship Id="rId11" Type="http://schemas.openxmlformats.org/officeDocument/2006/relationships/slideLayout" Target="../slideLayouts/slideLayout114.xml"/><Relationship Id="rId1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9.xml"/><Relationship Id="rId16" Type="http://schemas.openxmlformats.org/officeDocument/2006/relationships/image" Target="../media/image16.png"/><Relationship Id="rId8" Type="http://schemas.openxmlformats.org/officeDocument/2006/relationships/slideLayout" Target="../slideLayouts/slideLayout111.xml"/><Relationship Id="rId13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08.xml"/><Relationship Id="rId15" Type="http://schemas.openxmlformats.org/officeDocument/2006/relationships/theme" Target="../theme/theme10.xml"/><Relationship Id="rId12" Type="http://schemas.openxmlformats.org/officeDocument/2006/relationships/slideLayout" Target="../slideLayouts/slideLayout115.xml"/><Relationship Id="rId17" Type="http://schemas.openxmlformats.org/officeDocument/2006/relationships/image" Target="../media/image17.jpeg"/><Relationship Id="rId2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2.xml"/><Relationship Id="rId3" Type="http://schemas.openxmlformats.org/officeDocument/2006/relationships/slideLayout" Target="../slideLayouts/slideLayout106.xml"/><Relationship Id="rId18" Type="http://schemas.openxmlformats.org/officeDocument/2006/relationships/image" Target="../media/image18.png"/></Relationships>
</file>

<file path=ppt/slideMasters/_rels/slideMaster11.xml.rels><?xml version="1.0" encoding="UTF-8" standalone="yes"?>
<Relationships xmlns="http://schemas.openxmlformats.org/package/2006/relationships"><Relationship Id="rId14" Type="http://schemas.openxmlformats.org/officeDocument/2006/relationships/image" Target="../media/image2.png"/><Relationship Id="rId4" Type="http://schemas.openxmlformats.org/officeDocument/2006/relationships/slideLayout" Target="../slideLayouts/slideLayout121.xml"/><Relationship Id="rId7" Type="http://schemas.openxmlformats.org/officeDocument/2006/relationships/slideLayout" Target="../slideLayouts/slideLayout124.xml"/><Relationship Id="rId11" Type="http://schemas.openxmlformats.org/officeDocument/2006/relationships/slideLayout" Target="../slideLayouts/slideLayout128.xml"/><Relationship Id="rId1" Type="http://schemas.openxmlformats.org/officeDocument/2006/relationships/slideLayout" Target="../slideLayouts/slideLayout118.xml"/><Relationship Id="rId6" Type="http://schemas.openxmlformats.org/officeDocument/2006/relationships/slideLayout" Target="../slideLayouts/slideLayout123.xml"/><Relationship Id="rId8" Type="http://schemas.openxmlformats.org/officeDocument/2006/relationships/slideLayout" Target="../slideLayouts/slideLayout125.xml"/><Relationship Id="rId13" Type="http://schemas.openxmlformats.org/officeDocument/2006/relationships/image" Target="../media/image1.jpeg"/><Relationship Id="rId10" Type="http://schemas.openxmlformats.org/officeDocument/2006/relationships/slideLayout" Target="../slideLayouts/slideLayout127.xml"/><Relationship Id="rId5" Type="http://schemas.openxmlformats.org/officeDocument/2006/relationships/slideLayout" Target="../slideLayouts/slideLayout122.xml"/><Relationship Id="rId15" Type="http://schemas.openxmlformats.org/officeDocument/2006/relationships/image" Target="../media/image3.png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9.xml"/><Relationship Id="rId9" Type="http://schemas.openxmlformats.org/officeDocument/2006/relationships/slideLayout" Target="../slideLayouts/slideLayout126.xml"/><Relationship Id="rId3" Type="http://schemas.openxmlformats.org/officeDocument/2006/relationships/slideLayout" Target="../slideLayouts/slideLayout120.xml"/></Relationships>
</file>

<file path=ppt/slideMasters/_rels/slideMaster2.xml.rels><?xml version="1.0" encoding="UTF-8" standalone="yes"?>
<Relationships xmlns="http://schemas.openxmlformats.org/package/2006/relationships"><Relationship Id="rId14" Type="http://schemas.openxmlformats.org/officeDocument/2006/relationships/image" Target="../media/image8.png"/><Relationship Id="rId4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6" Type="http://schemas.openxmlformats.org/officeDocument/2006/relationships/image" Target="../media/image10.png"/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7.jpeg"/><Relationship Id="rId10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9.png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9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14" Type="http://schemas.openxmlformats.org/officeDocument/2006/relationships/image" Target="../media/image2.png"/><Relationship Id="rId4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4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jpeg"/><Relationship Id="rId10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8.xml"/><Relationship Id="rId15" Type="http://schemas.openxmlformats.org/officeDocument/2006/relationships/image" Target="../media/image3.png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14" Type="http://schemas.openxmlformats.org/officeDocument/2006/relationships/image" Target="../media/image8.png"/><Relationship Id="rId4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5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6" Type="http://schemas.openxmlformats.org/officeDocument/2006/relationships/image" Target="../media/image14.png"/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13.jpeg"/><Relationship Id="rId10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9.xml"/><Relationship Id="rId15" Type="http://schemas.openxmlformats.org/officeDocument/2006/relationships/image" Target="../media/image9.png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7.xml"/></Relationships>
</file>

<file path=ppt/slideMasters/_rels/slideMaster5.xml.rels><?xml version="1.0" encoding="UTF-8" standalone="yes"?>
<Relationships xmlns="http://schemas.openxmlformats.org/package/2006/relationships"><Relationship Id="rId14" Type="http://schemas.openxmlformats.org/officeDocument/2006/relationships/image" Target="../media/image3.png"/><Relationship Id="rId4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6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6" Type="http://schemas.openxmlformats.org/officeDocument/2006/relationships/image" Target="../media/image2.png"/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1.jpeg"/><Relationship Id="rId10" Type="http://schemas.openxmlformats.org/officeDocument/2006/relationships/slideLayout" Target="../slideLayouts/slideLayout55.xml"/><Relationship Id="rId5" Type="http://schemas.openxmlformats.org/officeDocument/2006/relationships/slideLayout" Target="../slideLayouts/slideLayout50.xml"/><Relationship Id="rId15" Type="http://schemas.openxmlformats.org/officeDocument/2006/relationships/image" Target="../media/image15.jpeg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4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7.xml"/><Relationship Id="rId12" Type="http://schemas.openxmlformats.org/officeDocument/2006/relationships/theme" Target="../theme/theme6.xml"/><Relationship Id="rId1" Type="http://schemas.openxmlformats.org/officeDocument/2006/relationships/slideLayout" Target="../slideLayouts/slideLayout57.xml"/><Relationship Id="rId2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5.xml"/><Relationship Id="rId3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2.xml"/></Relationships>
</file>

<file path=ppt/slideMasters/_rels/slideMaster7.xml.rels><?xml version="1.0" encoding="UTF-8" standalone="yes"?>
<Relationships xmlns="http://schemas.openxmlformats.org/package/2006/relationships"><Relationship Id="rId14" Type="http://schemas.openxmlformats.org/officeDocument/2006/relationships/image" Target="../media/image7.jpeg"/><Relationship Id="rId4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8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6" Type="http://schemas.openxmlformats.org/officeDocument/2006/relationships/image" Target="../media/image9.png"/><Relationship Id="rId8" Type="http://schemas.openxmlformats.org/officeDocument/2006/relationships/slideLayout" Target="../slideLayouts/slideLayout75.xml"/><Relationship Id="rId13" Type="http://schemas.openxmlformats.org/officeDocument/2006/relationships/theme" Target="../theme/theme7.xml"/><Relationship Id="rId10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2.xml"/><Relationship Id="rId15" Type="http://schemas.openxmlformats.org/officeDocument/2006/relationships/image" Target="../media/image8.png"/><Relationship Id="rId12" Type="http://schemas.openxmlformats.org/officeDocument/2006/relationships/slideLayout" Target="../slideLayouts/slideLayout79.xml"/><Relationship Id="rId17" Type="http://schemas.openxmlformats.org/officeDocument/2006/relationships/image" Target="../media/image10.png"/><Relationship Id="rId2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0.xml"/></Relationships>
</file>

<file path=ppt/slideMasters/_rels/slideMaster8.xml.rels><?xml version="1.0" encoding="UTF-8" standalone="yes"?>
<Relationships xmlns="http://schemas.openxmlformats.org/package/2006/relationships"><Relationship Id="rId14" Type="http://schemas.openxmlformats.org/officeDocument/2006/relationships/image" Target="../media/image8.png"/><Relationship Id="rId4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6" Type="http://schemas.openxmlformats.org/officeDocument/2006/relationships/image" Target="../media/image10.png"/><Relationship Id="rId8" Type="http://schemas.openxmlformats.org/officeDocument/2006/relationships/slideLayout" Target="../slideLayouts/slideLayout87.xml"/><Relationship Id="rId13" Type="http://schemas.openxmlformats.org/officeDocument/2006/relationships/image" Target="../media/image7.jpeg"/><Relationship Id="rId10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4.xml"/><Relationship Id="rId15" Type="http://schemas.openxmlformats.org/officeDocument/2006/relationships/image" Target="../media/image9.png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8.xml"/><Relationship Id="rId3" Type="http://schemas.openxmlformats.org/officeDocument/2006/relationships/slideLayout" Target="../slideLayouts/slideLayout82.xml"/></Relationships>
</file>

<file path=ppt/slideMasters/_rels/slideMaster9.xml.rels><?xml version="1.0" encoding="UTF-8" standalone="yes"?>
<Relationships xmlns="http://schemas.openxmlformats.org/package/2006/relationships"><Relationship Id="rId14" Type="http://schemas.openxmlformats.org/officeDocument/2006/relationships/theme" Target="../theme/theme9.xml"/><Relationship Id="rId4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6" Type="http://schemas.openxmlformats.org/officeDocument/2006/relationships/image" Target="../media/image2.png"/><Relationship Id="rId8" Type="http://schemas.openxmlformats.org/officeDocument/2006/relationships/slideLayout" Target="../slideLayouts/slideLayout98.xml"/><Relationship Id="rId13" Type="http://schemas.openxmlformats.org/officeDocument/2006/relationships/slideLayout" Target="../slideLayouts/slideLayout103.xml"/><Relationship Id="rId10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5.xml"/><Relationship Id="rId15" Type="http://schemas.openxmlformats.org/officeDocument/2006/relationships/image" Target="../media/image1.jpeg"/><Relationship Id="rId12" Type="http://schemas.openxmlformats.org/officeDocument/2006/relationships/slideLayout" Target="../slideLayouts/slideLayout10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9.xml"/><Relationship Id="rId3" Type="http://schemas.openxmlformats.org/officeDocument/2006/relationships/slideLayout" Target="../slideLayouts/slideLayout9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2" descr="degrade_grijs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13" descr="swoeng-bovenaan_onderaan_br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opmaakprofielen van de modeltekst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27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7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31013" y="6481763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BAB18"/>
                </a:solidFill>
                <a:latin typeface="Verdana" charset="0"/>
              </a:defRPr>
            </a:lvl1pPr>
          </a:lstStyle>
          <a:p>
            <a:pPr>
              <a:defRPr/>
            </a:pPr>
            <a:fld id="{FFA2C5D3-46C3-BD4A-AC47-C698311B3477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103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-350838"/>
            <a:ext cx="822960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het opmaakprofiel te bewerken</a:t>
            </a:r>
          </a:p>
        </p:txBody>
      </p:sp>
      <p:pic>
        <p:nvPicPr>
          <p:cNvPr id="1032" name="Picture 8" descr="logo_content"/>
          <p:cNvPicPr>
            <a:picLocks noChangeAspect="1" noChangeArrowheads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7524750" y="201613"/>
            <a:ext cx="985838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9750" y="360363"/>
            <a:ext cx="4752975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  <a:latin typeface="Verdana" charset="0"/>
              </a:defRPr>
            </a:lvl1pPr>
          </a:lstStyle>
          <a:p>
            <a:pPr>
              <a:defRPr/>
            </a:pPr>
            <a:r>
              <a:rPr lang="nl-NL" smtClean="0"/>
              <a:t>Charter mei 2011</a:t>
            </a:r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  <p:sldLayoutId r:id="rId12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FBAB18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FBAB18"/>
          </a:solidFill>
          <a:latin typeface="Swatch it" pitchFamily="2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FBAB18"/>
          </a:solidFill>
          <a:latin typeface="Swatch it" pitchFamily="2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FBAB18"/>
          </a:solidFill>
          <a:latin typeface="Swatch it" pitchFamily="2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FBAB18"/>
          </a:solidFill>
          <a:latin typeface="Swatch it" pitchFamily="2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rgbClr val="FBAB18"/>
          </a:solidFill>
          <a:latin typeface="Swatch it" pitchFamily="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rgbClr val="FBAB18"/>
          </a:solidFill>
          <a:latin typeface="Swatch it" pitchFamily="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rgbClr val="FBAB18"/>
          </a:solidFill>
          <a:latin typeface="Swatch it" pitchFamily="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rgbClr val="FBAB18"/>
          </a:solidFill>
          <a:latin typeface="Swatch it" pitchFamily="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charset="2"/>
        <a:buChar char="§"/>
        <a:defRPr sz="2800" b="1">
          <a:solidFill>
            <a:srgbClr val="453729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rgbClr val="453729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453729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453729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rgbClr val="453729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453729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453729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453729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453729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82" name="Picture 14" descr="back_NOmenu_blue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2413" cy="685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277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957263" y="992188"/>
            <a:ext cx="7808912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0563" y="2149475"/>
            <a:ext cx="8075612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263" y="6596063"/>
            <a:ext cx="215900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>
              <a:defRPr sz="900" b="1">
                <a:solidFill>
                  <a:srgbClr val="7D858B"/>
                </a:solidFill>
              </a:defRPr>
            </a:lvl1pPr>
          </a:lstStyle>
          <a:p>
            <a:fld id="{E8B40BEF-7240-49C0-BD4C-236DF11EA655}" type="slidenum">
              <a:rPr lang="en-US" smtClean="0"/>
              <a:pPr/>
              <a:t>‹#›</a:t>
            </a:fld>
            <a:endParaRPr lang="en-US" smtClean="0"/>
          </a:p>
        </p:txBody>
      </p:sp>
      <p:pic>
        <p:nvPicPr>
          <p:cNvPr id="32784" name="Picture 16" descr="back_logo_sdworx+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19975" y="5992813"/>
            <a:ext cx="1382713" cy="531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6091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  <p:sldLayoutId r:id="rId12"/>
    <p:sldLayoutId r:id="rId13"/>
    <p:sldLayoutId r:id="rId14"/>
  </p:sldLayoutIdLst>
  <p:transition spd="med">
    <p:randomBar/>
  </p:transition>
  <p:hf sldNum="0"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9pPr>
    </p:titleStyle>
    <p:bodyStyle>
      <a:lvl1pPr marL="182563" indent="-182563" algn="l" rtl="0" fontAlgn="base">
        <a:spcBef>
          <a:spcPct val="50000"/>
        </a:spcBef>
        <a:spcAft>
          <a:spcPct val="0"/>
        </a:spcAft>
        <a:buClr>
          <a:schemeClr val="tx2"/>
        </a:buClr>
        <a:buSzPct val="65000"/>
        <a:buFont typeface="Wingdings 3" pitchFamily="18" charset="2"/>
        <a:buBlip>
          <a:blip r:embed="rId18"/>
        </a:buBlip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342900" indent="-153988" algn="l" rtl="0" fontAlgn="base">
        <a:spcBef>
          <a:spcPct val="50000"/>
        </a:spcBef>
        <a:spcAft>
          <a:spcPct val="0"/>
        </a:spcAft>
        <a:buClr>
          <a:srgbClr val="969696"/>
        </a:buClr>
        <a:buFont typeface="Arial" charset="0"/>
        <a:buChar char="-"/>
        <a:defRPr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2" descr="degrade_grijs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13" descr="swoeng-bovenaan_onderaan_br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255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</p:txBody>
      </p:sp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-35083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het opmaakprofiel te bewerken</a:t>
            </a:r>
          </a:p>
        </p:txBody>
      </p:sp>
      <p:sp>
        <p:nvSpPr>
          <p:cNvPr id="727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9750" y="360363"/>
            <a:ext cx="4752975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chemeClr val="bg1"/>
                </a:solidFill>
                <a:latin typeface="Verdana" charset="0"/>
                <a:cs typeface="Arial" charset="0"/>
              </a:defRPr>
            </a:lvl1pPr>
          </a:lstStyle>
          <a:p>
            <a:pPr>
              <a:defRPr/>
            </a:pPr>
            <a:r>
              <a:rPr lang="nl-NL">
                <a:solidFill>
                  <a:srgbClr val="FFFFFF"/>
                </a:solidFill>
              </a:rPr>
              <a:t>SPE Luminus</a:t>
            </a:r>
          </a:p>
        </p:txBody>
      </p:sp>
      <p:pic>
        <p:nvPicPr>
          <p:cNvPr id="1031" name="Picture 8" descr="logo_content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78775" y="201613"/>
            <a:ext cx="985838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47664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ransition spd="slow"/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FBAB18"/>
          </a:solidFill>
          <a:latin typeface="+mj-lt"/>
          <a:ea typeface="ＭＳ Ｐゴシック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FBAB18"/>
          </a:solidFill>
          <a:latin typeface="Verdana" charset="0"/>
          <a:ea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FBAB18"/>
          </a:solidFill>
          <a:latin typeface="Verdana" charset="0"/>
          <a:ea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FBAB18"/>
          </a:solidFill>
          <a:latin typeface="Verdana" charset="0"/>
          <a:ea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FBAB18"/>
          </a:solidFill>
          <a:latin typeface="Verdana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rgbClr val="FBAB18"/>
          </a:solidFill>
          <a:latin typeface="Verdan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rgbClr val="FBAB18"/>
          </a:solidFill>
          <a:latin typeface="Verdan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rgbClr val="FBAB18"/>
          </a:solidFill>
          <a:latin typeface="Verdan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rgbClr val="FBAB18"/>
          </a:solidFill>
          <a:latin typeface="Verdan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defRPr sz="3200">
          <a:solidFill>
            <a:srgbClr val="FBAB18"/>
          </a:solidFill>
          <a:latin typeface="+mn-lt"/>
          <a:ea typeface="ＭＳ Ｐゴシック" charset="-128"/>
          <a:cs typeface="+mn-cs"/>
        </a:defRPr>
      </a:lvl1pPr>
      <a:lvl2pPr marL="377825" indent="-198438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 "/>
        <a:defRPr sz="2400">
          <a:solidFill>
            <a:srgbClr val="453729"/>
          </a:solidFill>
          <a:latin typeface="+mn-lt"/>
          <a:ea typeface="ＭＳ Ｐゴシック" charset="-128"/>
        </a:defRPr>
      </a:lvl2pPr>
      <a:lvl3pPr marL="785813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▪"/>
        <a:defRPr sz="2200">
          <a:solidFill>
            <a:srgbClr val="453729"/>
          </a:solidFill>
          <a:latin typeface="+mn-lt"/>
          <a:ea typeface="ＭＳ Ｐゴシック" charset="-128"/>
        </a:defRPr>
      </a:lvl3pPr>
      <a:lvl4pPr marL="1193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>
          <a:solidFill>
            <a:srgbClr val="453729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rgbClr val="453729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453729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453729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453729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453729"/>
          </a:solidFill>
          <a:latin typeface="+mn-lt"/>
          <a:ea typeface="ＭＳ Ｐゴシック" charset="-128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0" descr="degrade_geel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12" descr="swoeng-onderaan_wit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5778500" y="6329363"/>
            <a:ext cx="3365500" cy="52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11" descr="swoeng-bovenaan_wit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0" y="0"/>
            <a:ext cx="7291388" cy="78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opmaakprofielen van de modeltekst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1024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05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31013" y="6481763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453729"/>
                </a:solidFill>
                <a:latin typeface="Verdana" charset="0"/>
              </a:defRPr>
            </a:lvl1pPr>
          </a:lstStyle>
          <a:p>
            <a:pPr>
              <a:defRPr/>
            </a:pPr>
            <a:fld id="{4670DBE4-D493-0B49-9A93-9C62AC54FF1A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14344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-350838"/>
            <a:ext cx="822960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het opmaakprofiel te bewerken</a:t>
            </a:r>
          </a:p>
        </p:txBody>
      </p:sp>
      <p:sp>
        <p:nvSpPr>
          <p:cNvPr id="102409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9750" y="360363"/>
            <a:ext cx="467995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453729"/>
                </a:solidFill>
                <a:latin typeface="Verdana" charset="0"/>
              </a:defRPr>
            </a:lvl1pPr>
          </a:lstStyle>
          <a:p>
            <a:pPr>
              <a:defRPr/>
            </a:pPr>
            <a:r>
              <a:rPr lang="nl-NL" smtClean="0"/>
              <a:t>Charter mei 2011</a:t>
            </a:r>
            <a:endParaRPr lang="nl-NL"/>
          </a:p>
        </p:txBody>
      </p:sp>
      <p:pic>
        <p:nvPicPr>
          <p:cNvPr id="14346" name="Picture 14" descr="logo_content_geel"/>
          <p:cNvPicPr>
            <a:picLocks noChangeAspect="1" noChangeArrowheads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7524750" y="188913"/>
            <a:ext cx="982663" cy="7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453729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453729"/>
          </a:solidFill>
          <a:latin typeface="Swatch it" pitchFamily="2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453729"/>
          </a:solidFill>
          <a:latin typeface="Swatch it" pitchFamily="2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453729"/>
          </a:solidFill>
          <a:latin typeface="Swatch it" pitchFamily="2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453729"/>
          </a:solidFill>
          <a:latin typeface="Swatch it" pitchFamily="2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rgbClr val="453729"/>
          </a:solidFill>
          <a:latin typeface="Swatch it" pitchFamily="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rgbClr val="453729"/>
          </a:solidFill>
          <a:latin typeface="Swatch it" pitchFamily="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rgbClr val="453729"/>
          </a:solidFill>
          <a:latin typeface="Swatch it" pitchFamily="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rgbClr val="453729"/>
          </a:solidFill>
          <a:latin typeface="Swatch it" pitchFamily="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charset="2"/>
        <a:buChar char="§"/>
        <a:defRPr sz="2800" b="1">
          <a:solidFill>
            <a:srgbClr val="453729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rgbClr val="453729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453729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453729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rgbClr val="453729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453729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453729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453729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453729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1" descr="degrade_grijs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10" descr="swoeng-bovenaan_onderaan_br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opmaakprofielen van de modeltekst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1607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0773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31013" y="6481763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BAB18"/>
                </a:solidFill>
                <a:latin typeface="Verdana" charset="0"/>
              </a:defRPr>
            </a:lvl1pPr>
          </a:lstStyle>
          <a:p>
            <a:pPr>
              <a:defRPr/>
            </a:pPr>
            <a:fld id="{29E39F63-5BA8-6A49-9A11-4613F9BCCB0F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-350838"/>
            <a:ext cx="822960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het opmaakprofiel te bewerken</a:t>
            </a:r>
          </a:p>
        </p:txBody>
      </p:sp>
      <p:pic>
        <p:nvPicPr>
          <p:cNvPr id="26632" name="Picture 8" descr="logo_content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7524750" y="201613"/>
            <a:ext cx="985838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0777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9750" y="360363"/>
            <a:ext cx="4824413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  <a:latin typeface="Verdana" charset="0"/>
              </a:defRPr>
            </a:lvl1pPr>
          </a:lstStyle>
          <a:p>
            <a:pPr>
              <a:defRPr/>
            </a:pPr>
            <a:r>
              <a:rPr lang="nl-NL" smtClean="0"/>
              <a:t>Charter mei 2011</a:t>
            </a:r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FBAB18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FBAB18"/>
          </a:solidFill>
          <a:latin typeface="Swatch it" pitchFamily="2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FBAB18"/>
          </a:solidFill>
          <a:latin typeface="Swatch it" pitchFamily="2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FBAB18"/>
          </a:solidFill>
          <a:latin typeface="Swatch it" pitchFamily="2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FBAB18"/>
          </a:solidFill>
          <a:latin typeface="Swatch it" pitchFamily="2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rgbClr val="FBAB18"/>
          </a:solidFill>
          <a:latin typeface="Swatch it" pitchFamily="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rgbClr val="FBAB18"/>
          </a:solidFill>
          <a:latin typeface="Swatch it" pitchFamily="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rgbClr val="FBAB18"/>
          </a:solidFill>
          <a:latin typeface="Swatch it" pitchFamily="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rgbClr val="FBAB18"/>
          </a:solidFill>
          <a:latin typeface="Swatch it" pitchFamily="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charset="2"/>
        <a:buChar char="§"/>
        <a:defRPr sz="2800" b="1">
          <a:solidFill>
            <a:srgbClr val="453729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rgbClr val="453729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453729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453729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rgbClr val="453729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453729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453729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453729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453729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11" descr="degradebruin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Picture 3" descr="swoeng-onderaan_wit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5778500" y="6329363"/>
            <a:ext cx="3365500" cy="52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4" descr="swoeng-bovenaan_wit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0" y="0"/>
            <a:ext cx="7291388" cy="78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opmaakprofielen van de modeltekst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196614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661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31013" y="6481763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453729"/>
                </a:solidFill>
                <a:latin typeface="Verdana" charset="0"/>
              </a:defRPr>
            </a:lvl1pPr>
          </a:lstStyle>
          <a:p>
            <a:pPr>
              <a:defRPr/>
            </a:pPr>
            <a:fld id="{EABDE40C-7C36-9A46-9EE3-11408847BD82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38920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-350838"/>
            <a:ext cx="822960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het opmaakprofiel te bewerken</a:t>
            </a:r>
          </a:p>
        </p:txBody>
      </p:sp>
      <p:sp>
        <p:nvSpPr>
          <p:cNvPr id="196617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9750" y="360363"/>
            <a:ext cx="4824413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453729"/>
                </a:solidFill>
                <a:latin typeface="Verdana" charset="0"/>
              </a:defRPr>
            </a:lvl1pPr>
          </a:lstStyle>
          <a:p>
            <a:pPr>
              <a:defRPr/>
            </a:pPr>
            <a:r>
              <a:rPr lang="nl-NL" smtClean="0"/>
              <a:t>Charter mei 2011</a:t>
            </a:r>
            <a:endParaRPr lang="nl-NL"/>
          </a:p>
        </p:txBody>
      </p:sp>
      <p:pic>
        <p:nvPicPr>
          <p:cNvPr id="38922" name="Picture 13" descr="logoopbruinklein"/>
          <p:cNvPicPr>
            <a:picLocks noChangeAspect="1" noChangeArrowheads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7524750" y="188913"/>
            <a:ext cx="985838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FBAB18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FBAB18"/>
          </a:solidFill>
          <a:latin typeface="Swatch it" pitchFamily="2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FBAB18"/>
          </a:solidFill>
          <a:latin typeface="Swatch it" pitchFamily="2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FBAB18"/>
          </a:solidFill>
          <a:latin typeface="Swatch it" pitchFamily="2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FBAB18"/>
          </a:solidFill>
          <a:latin typeface="Swatch it" pitchFamily="2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rgbClr val="FBAB18"/>
          </a:solidFill>
          <a:latin typeface="Swatch it" pitchFamily="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rgbClr val="FBAB18"/>
          </a:solidFill>
          <a:latin typeface="Swatch it" pitchFamily="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rgbClr val="FBAB18"/>
          </a:solidFill>
          <a:latin typeface="Swatch it" pitchFamily="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rgbClr val="FBAB18"/>
          </a:solidFill>
          <a:latin typeface="Swatch it" pitchFamily="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charset="2"/>
        <a:buChar char="§"/>
        <a:defRPr sz="2800" b="1">
          <a:solidFill>
            <a:schemeClr val="bg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bg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bg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bg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bg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12" descr="degrade_grijs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3" name="Picture 8" descr="logo_content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7524750" y="201613"/>
            <a:ext cx="985838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4" name="Picture 10" descr="iStock_000003949277Medium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-942975" y="0"/>
            <a:ext cx="4578350" cy="710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5" name="Picture 13" descr="swoeng-bovenaan_onderaan_br"/>
          <p:cNvPicPr>
            <a:picLocks noChangeAspect="1" noChangeArrowheads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0" y="0"/>
            <a:ext cx="9144000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9750" y="360363"/>
            <a:ext cx="4752975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nl-NL" smtClean="0"/>
              <a:t>Charter mei 2011</a:t>
            </a:r>
            <a:endParaRPr lang="nl-NL"/>
          </a:p>
        </p:txBody>
      </p:sp>
      <p:sp>
        <p:nvSpPr>
          <p:cNvPr id="5120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-350838"/>
            <a:ext cx="822960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het opmaakprofiel te bewerken</a:t>
            </a:r>
          </a:p>
        </p:txBody>
      </p:sp>
      <p:sp>
        <p:nvSpPr>
          <p:cNvPr id="727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31013" y="6481763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BAB18"/>
                </a:solidFill>
                <a:latin typeface="+mn-lt"/>
              </a:defRPr>
            </a:lvl1pPr>
          </a:lstStyle>
          <a:p>
            <a:pPr>
              <a:defRPr/>
            </a:pPr>
            <a:fld id="{7F6C90DA-EFCC-2D49-AEAA-DDC4A7452910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FBAB18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FBAB18"/>
          </a:solidFill>
          <a:latin typeface="Swatch it" pitchFamily="2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FBAB18"/>
          </a:solidFill>
          <a:latin typeface="Swatch it" pitchFamily="2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FBAB18"/>
          </a:solidFill>
          <a:latin typeface="Swatch it" pitchFamily="2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FBAB18"/>
          </a:solidFill>
          <a:latin typeface="Swatch it" pitchFamily="2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rgbClr val="FBAB18"/>
          </a:solidFill>
          <a:latin typeface="Swatch it" pitchFamily="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rgbClr val="FBAB18"/>
          </a:solidFill>
          <a:latin typeface="Swatch it" pitchFamily="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rgbClr val="FBAB18"/>
          </a:solidFill>
          <a:latin typeface="Swatch it" pitchFamily="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rgbClr val="FBAB18"/>
          </a:solidFill>
          <a:latin typeface="Swatch it" pitchFamily="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charset="2"/>
        <a:buChar char="§"/>
        <a:defRPr sz="2800" b="1">
          <a:solidFill>
            <a:srgbClr val="453729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rgbClr val="453729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453729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453729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rgbClr val="453729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453729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453729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453729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453729"/>
          </a:solidFill>
          <a:latin typeface="+mn-lt"/>
          <a:ea typeface="ＭＳ Ｐゴシック" charset="-128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0" descr="degrade_geel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12" descr="swoeng-onderaan_wit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78500" y="6329363"/>
            <a:ext cx="3365500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11" descr="swoeng-bovenaan_wit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291388" cy="78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1024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05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31013" y="6481763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453729"/>
                </a:solidFill>
                <a:latin typeface="+mn-lt"/>
              </a:defRPr>
            </a:lvl1pPr>
          </a:lstStyle>
          <a:p>
            <a:pPr>
              <a:defRPr/>
            </a:pPr>
            <a:fld id="{7C28032E-BCBF-491C-B139-C8DF6DA2B2F2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28680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-35083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het opmaakprofiel te bewerken</a:t>
            </a:r>
          </a:p>
        </p:txBody>
      </p:sp>
      <p:sp>
        <p:nvSpPr>
          <p:cNvPr id="102409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9750" y="360363"/>
            <a:ext cx="467995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453729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nl-NL" smtClean="0"/>
              <a:t>Charter mei 2011</a:t>
            </a:r>
            <a:endParaRPr lang="nl-NL"/>
          </a:p>
        </p:txBody>
      </p:sp>
      <p:pic>
        <p:nvPicPr>
          <p:cNvPr id="28682" name="Picture 14" descr="logo_content_geel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24750" y="188913"/>
            <a:ext cx="982663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23908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  <p:sldLayoutId r:id="rId12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45372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453729"/>
          </a:solidFill>
          <a:latin typeface="Swatch it" pitchFamily="2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453729"/>
          </a:solidFill>
          <a:latin typeface="Swatch it" pitchFamily="2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453729"/>
          </a:solidFill>
          <a:latin typeface="Swatch it" pitchFamily="2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453729"/>
          </a:solidFill>
          <a:latin typeface="Swatch it" pitchFamily="2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rgbClr val="453729"/>
          </a:solidFill>
          <a:latin typeface="Swatch it" pitchFamily="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rgbClr val="453729"/>
          </a:solidFill>
          <a:latin typeface="Swatch it" pitchFamily="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rgbClr val="453729"/>
          </a:solidFill>
          <a:latin typeface="Swatch it" pitchFamily="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rgbClr val="453729"/>
          </a:solidFill>
          <a:latin typeface="Swatch it" pitchFamily="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800" b="1">
          <a:solidFill>
            <a:srgbClr val="45372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rgbClr val="453729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453729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45372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rgbClr val="453729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453729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453729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453729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453729"/>
          </a:solidFill>
          <a:latin typeface="+mn-lt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0" descr="degrade_geel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12" descr="swoeng-onderaan_wit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78500" y="6329363"/>
            <a:ext cx="3365500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11" descr="swoeng-bovenaan_wit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291388" cy="78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1024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405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31013" y="6481763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453729"/>
                </a:solidFill>
                <a:latin typeface="+mn-lt"/>
              </a:defRPr>
            </a:lvl1pPr>
          </a:lstStyle>
          <a:p>
            <a:pPr>
              <a:defRPr/>
            </a:pPr>
            <a:fld id="{A9FF1108-55A0-41F0-88FD-797DDCB20A47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3080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-35083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het opmaakprofiel te bewerken</a:t>
            </a:r>
          </a:p>
        </p:txBody>
      </p:sp>
      <p:sp>
        <p:nvSpPr>
          <p:cNvPr id="102409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9750" y="360363"/>
            <a:ext cx="467995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453729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nl-NL" smtClean="0"/>
              <a:t>Charter mei 2011</a:t>
            </a:r>
            <a:endParaRPr lang="nl-NL"/>
          </a:p>
        </p:txBody>
      </p:sp>
      <p:pic>
        <p:nvPicPr>
          <p:cNvPr id="3082" name="Picture 14" descr="logo_content_geel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24750" y="188913"/>
            <a:ext cx="982663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64610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45372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453729"/>
          </a:solidFill>
          <a:latin typeface="Swatch it" pitchFamily="2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453729"/>
          </a:solidFill>
          <a:latin typeface="Swatch it" pitchFamily="2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453729"/>
          </a:solidFill>
          <a:latin typeface="Swatch it" pitchFamily="2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453729"/>
          </a:solidFill>
          <a:latin typeface="Swatch it" pitchFamily="2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rgbClr val="453729"/>
          </a:solidFill>
          <a:latin typeface="Swatch it" pitchFamily="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rgbClr val="453729"/>
          </a:solidFill>
          <a:latin typeface="Swatch it" pitchFamily="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rgbClr val="453729"/>
          </a:solidFill>
          <a:latin typeface="Swatch it" pitchFamily="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rgbClr val="453729"/>
          </a:solidFill>
          <a:latin typeface="Swatch it" pitchFamily="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800" b="1">
          <a:solidFill>
            <a:srgbClr val="45372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rgbClr val="453729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453729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45372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rgbClr val="453729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453729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453729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453729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453729"/>
          </a:solidFill>
          <a:latin typeface="+mn-lt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2" descr="degrade_grijs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13" descr="swoeng-bovenaan_onderaan_br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727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7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31013" y="6481763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BAB18"/>
                </a:solidFill>
                <a:latin typeface="+mn-lt"/>
              </a:defRPr>
            </a:lvl1pPr>
          </a:lstStyle>
          <a:p>
            <a:pPr>
              <a:defRPr/>
            </a:pPr>
            <a:fld id="{308476CA-731F-47AB-98B3-8C1ED06966DA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1434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-35083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het opmaakprofiel te bewerken</a:t>
            </a:r>
          </a:p>
        </p:txBody>
      </p:sp>
      <p:pic>
        <p:nvPicPr>
          <p:cNvPr id="14344" name="Picture 8" descr="logo_content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24750" y="201613"/>
            <a:ext cx="985838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9750" y="360363"/>
            <a:ext cx="4752975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FFFFFF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nl-NL" smtClean="0"/>
              <a:t>Charter mei 2011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21408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  <p:sldLayoutId r:id="rId12"/>
    <p:sldLayoutId r:id="rId13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FBAB1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FBAB18"/>
          </a:solidFill>
          <a:latin typeface="Swatch it" pitchFamily="2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FBAB18"/>
          </a:solidFill>
          <a:latin typeface="Swatch it" pitchFamily="2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FBAB18"/>
          </a:solidFill>
          <a:latin typeface="Swatch it" pitchFamily="2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FBAB18"/>
          </a:solidFill>
          <a:latin typeface="Swatch it" pitchFamily="2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rgbClr val="FBAB18"/>
          </a:solidFill>
          <a:latin typeface="Swatch it" pitchFamily="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rgbClr val="FBAB18"/>
          </a:solidFill>
          <a:latin typeface="Swatch it" pitchFamily="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rgbClr val="FBAB18"/>
          </a:solidFill>
          <a:latin typeface="Swatch it" pitchFamily="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rgbClr val="FBAB18"/>
          </a:solidFill>
          <a:latin typeface="Swatch it" pitchFamily="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800" b="1">
          <a:solidFill>
            <a:srgbClr val="45372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rgbClr val="453729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453729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45372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rgbClr val="453729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453729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453729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453729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453729"/>
          </a:solidFill>
          <a:latin typeface="+mn-lt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image" Target="../media/image26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105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Relationship Id="rId5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3" Type="http://schemas.openxmlformats.org/officeDocument/2006/relationships/image" Target="../media/image27.png"/><Relationship Id="rId1" Type="http://schemas.openxmlformats.org/officeDocument/2006/relationships/slideLayout" Target="../slideLayouts/slideLayout105.xml"/></Relationships>
</file>

<file path=ppt/slides/_rels/slide19.xml.rels><?xml version="1.0" encoding="UTF-8" standalone="yes"?>
<Relationships xmlns="http://schemas.openxmlformats.org/package/2006/relationships"><Relationship Id="rId14" Type="http://schemas.openxmlformats.org/officeDocument/2006/relationships/tags" Target="../tags/tag14.xml"/><Relationship Id="rId20" Type="http://schemas.openxmlformats.org/officeDocument/2006/relationships/image" Target="../media/image28.png"/><Relationship Id="rId4" Type="http://schemas.openxmlformats.org/officeDocument/2006/relationships/tags" Target="../tags/tag4.xml"/><Relationship Id="rId21" Type="http://schemas.openxmlformats.org/officeDocument/2006/relationships/image" Target="../media/image29.png"/><Relationship Id="rId22" Type="http://schemas.openxmlformats.org/officeDocument/2006/relationships/image" Target="../media/image30.png"/><Relationship Id="rId7" Type="http://schemas.openxmlformats.org/officeDocument/2006/relationships/tags" Target="../tags/tag7.xml"/><Relationship Id="rId11" Type="http://schemas.openxmlformats.org/officeDocument/2006/relationships/tags" Target="../tags/tag11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6" Type="http://schemas.openxmlformats.org/officeDocument/2006/relationships/tags" Target="../tags/tag16.xml"/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0" Type="http://schemas.openxmlformats.org/officeDocument/2006/relationships/tags" Target="../tags/tag10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19" Type="http://schemas.openxmlformats.org/officeDocument/2006/relationships/image" Target="../media/image24.png"/><Relationship Id="rId2" Type="http://schemas.openxmlformats.org/officeDocument/2006/relationships/tags" Target="../tags/tag2.xml"/><Relationship Id="rId9" Type="http://schemas.openxmlformats.org/officeDocument/2006/relationships/tags" Target="../tags/tag9.xml"/><Relationship Id="rId3" Type="http://schemas.openxmlformats.org/officeDocument/2006/relationships/tags" Target="../tags/tag3.xml"/><Relationship Id="rId18" Type="http://schemas.openxmlformats.org/officeDocument/2006/relationships/slideLayout" Target="../slideLayouts/slideLayout10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0.jpeg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1.png"/><Relationship Id="rId1" Type="http://schemas.openxmlformats.org/officeDocument/2006/relationships/slideLayout" Target="../slideLayouts/slideLayout1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4221163"/>
            <a:ext cx="5014912" cy="1470025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453729"/>
                </a:solidFill>
                <a:latin typeface="Verdana" charset="0"/>
              </a:rPr>
              <a:t>G²: </a:t>
            </a:r>
            <a:r>
              <a:rPr lang="en-US" sz="3200" dirty="0" err="1" smtClean="0">
                <a:solidFill>
                  <a:srgbClr val="453729"/>
                </a:solidFill>
                <a:latin typeface="Verdana" charset="0"/>
              </a:rPr>
              <a:t>Gezonde</a:t>
            </a:r>
            <a:r>
              <a:rPr lang="en-US" sz="3200" dirty="0" smtClean="0">
                <a:solidFill>
                  <a:srgbClr val="453729"/>
                </a:solidFill>
                <a:latin typeface="Verdana" charset="0"/>
              </a:rPr>
              <a:t> </a:t>
            </a:r>
            <a:r>
              <a:rPr lang="en-US" sz="3200" dirty="0" err="1">
                <a:solidFill>
                  <a:srgbClr val="453729"/>
                </a:solidFill>
                <a:latin typeface="Verdana" charset="0"/>
              </a:rPr>
              <a:t>G</a:t>
            </a:r>
            <a:r>
              <a:rPr lang="en-US" sz="3200" dirty="0" err="1" smtClean="0">
                <a:solidFill>
                  <a:srgbClr val="453729"/>
                </a:solidFill>
                <a:latin typeface="Verdana" charset="0"/>
              </a:rPr>
              <a:t>oesting</a:t>
            </a:r>
            <a:endParaRPr lang="en-US" sz="3200" dirty="0">
              <a:solidFill>
                <a:srgbClr val="453729"/>
              </a:solidFill>
              <a:latin typeface="Verdana" charset="0"/>
            </a:endParaRP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288" y="6024563"/>
            <a:ext cx="6264275" cy="1004887"/>
          </a:xfrm>
        </p:spPr>
        <p:txBody>
          <a:bodyPr/>
          <a:lstStyle/>
          <a:p>
            <a:pPr eaLnBrk="1" hangingPunct="1">
              <a:buFont typeface="Wingdings" charset="2"/>
              <a:buNone/>
            </a:pPr>
            <a:r>
              <a:rPr lang="fr-BE" sz="2000" b="0" dirty="0" smtClean="0">
                <a:solidFill>
                  <a:srgbClr val="453729"/>
                </a:solidFill>
              </a:rPr>
              <a:t>20 </a:t>
            </a:r>
            <a:r>
              <a:rPr lang="fr-BE" sz="2000" b="0" dirty="0" err="1" smtClean="0">
                <a:solidFill>
                  <a:srgbClr val="453729"/>
                </a:solidFill>
              </a:rPr>
              <a:t>september</a:t>
            </a:r>
            <a:r>
              <a:rPr lang="fr-BE" sz="2000" b="0" dirty="0" smtClean="0">
                <a:solidFill>
                  <a:srgbClr val="453729"/>
                </a:solidFill>
              </a:rPr>
              <a:t> 2011</a:t>
            </a:r>
            <a:endParaRPr lang="en-US" sz="2000" b="0" dirty="0">
              <a:solidFill>
                <a:srgbClr val="45372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Tijdelijke aanduiding voor voettekst 1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nl-NL">
                <a:solidFill>
                  <a:schemeClr val="bg1"/>
                </a:solidFill>
                <a:latin typeface="Verdana" pitchFamily="34" charset="0"/>
              </a:rPr>
              <a:t>SPE Luminus</a:t>
            </a:r>
          </a:p>
        </p:txBody>
      </p:sp>
      <p:pic>
        <p:nvPicPr>
          <p:cNvPr id="122883" name="Picture 2" descr="iStock_000005594866Sm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41338" y="0"/>
            <a:ext cx="10260013" cy="687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5566729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Gezondheidsbeleid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  <a:tabLst>
                <a:tab pos="4310063" algn="l"/>
              </a:tabLst>
            </a:pPr>
            <a:r>
              <a:rPr lang="nl-NL" b="0" dirty="0" smtClean="0">
                <a:solidFill>
                  <a:srgbClr val="663300"/>
                </a:solidFill>
              </a:rPr>
              <a:t>Individu	Organisatie</a:t>
            </a:r>
          </a:p>
          <a:p>
            <a:pPr>
              <a:buNone/>
              <a:tabLst>
                <a:tab pos="4310063" algn="l"/>
              </a:tabLst>
            </a:pPr>
            <a:endParaRPr lang="nl-NL" sz="2400" b="0" dirty="0" smtClean="0"/>
          </a:p>
          <a:p>
            <a:pPr>
              <a:buNone/>
              <a:tabLst>
                <a:tab pos="4310063" algn="l"/>
              </a:tabLst>
            </a:pPr>
            <a:r>
              <a:rPr lang="nl-NL" sz="2400" b="0" dirty="0" smtClean="0"/>
              <a:t>Mentaal	Beleidsmatig</a:t>
            </a:r>
          </a:p>
          <a:p>
            <a:pPr>
              <a:buNone/>
              <a:tabLst>
                <a:tab pos="4310063" algn="l"/>
              </a:tabLst>
            </a:pPr>
            <a:r>
              <a:rPr lang="nl-NL" sz="2400" b="0" dirty="0" smtClean="0"/>
              <a:t>Fysiek	Thematisch</a:t>
            </a:r>
          </a:p>
          <a:p>
            <a:pPr>
              <a:buNone/>
              <a:tabLst>
                <a:tab pos="4310063" algn="l"/>
              </a:tabLst>
            </a:pPr>
            <a:r>
              <a:rPr lang="nl-NL" sz="2400" b="0" dirty="0" smtClean="0"/>
              <a:t>Emotioneel	Participatief</a:t>
            </a:r>
          </a:p>
          <a:p>
            <a:pPr>
              <a:buNone/>
              <a:tabLst>
                <a:tab pos="4310063" algn="l"/>
              </a:tabLst>
            </a:pPr>
            <a:endParaRPr lang="nl-NL" sz="2400" b="0" dirty="0" smtClean="0"/>
          </a:p>
          <a:p>
            <a:pPr>
              <a:buNone/>
              <a:tabLst>
                <a:tab pos="4310063" algn="l"/>
              </a:tabLst>
            </a:pPr>
            <a:r>
              <a:rPr lang="nl-NL" sz="2400" b="0" dirty="0" smtClean="0"/>
              <a:t>Spiritueel	Engagement</a:t>
            </a:r>
          </a:p>
          <a:p>
            <a:pPr>
              <a:buNone/>
              <a:tabLst>
                <a:tab pos="4310063" algn="l"/>
              </a:tabLst>
            </a:pPr>
            <a:endParaRPr lang="nl-NL" sz="2400" b="0" dirty="0" smtClean="0"/>
          </a:p>
          <a:p>
            <a:pPr>
              <a:buNone/>
              <a:tabLst>
                <a:tab pos="4310063" algn="l"/>
              </a:tabLst>
            </a:pPr>
            <a:r>
              <a:rPr lang="nl-NL" sz="2400" b="0" dirty="0" smtClean="0">
                <a:solidFill>
                  <a:srgbClr val="FBAB18"/>
                </a:solidFill>
              </a:rPr>
              <a:t>4 aspecten zijn essentieel voor duurzaamheid (EN-EN)</a:t>
            </a:r>
            <a:endParaRPr lang="nl-NL" sz="2400" b="0" dirty="0">
              <a:solidFill>
                <a:srgbClr val="FBAB1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58832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5" name="Oval 6"/>
          <p:cNvSpPr>
            <a:spLocks noChangeArrowheads="1"/>
          </p:cNvSpPr>
          <p:nvPr/>
        </p:nvSpPr>
        <p:spPr bwMode="auto">
          <a:xfrm>
            <a:off x="2843213" y="3573463"/>
            <a:ext cx="3095625" cy="3095625"/>
          </a:xfrm>
          <a:prstGeom prst="ellipse">
            <a:avLst/>
          </a:prstGeom>
          <a:solidFill>
            <a:schemeClr val="bg1"/>
          </a:solidFill>
          <a:ln w="12700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nl-BE" sz="2800" dirty="0" smtClean="0">
                <a:solidFill>
                  <a:srgbClr val="000000"/>
                </a:solidFill>
                <a:latin typeface="Verdana" pitchFamily="34" charset="0"/>
              </a:rPr>
              <a:t>Emotioneel </a:t>
            </a:r>
            <a:endParaRPr lang="en-US" sz="28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95236" name="Oval 5"/>
          <p:cNvSpPr>
            <a:spLocks noChangeArrowheads="1"/>
          </p:cNvSpPr>
          <p:nvPr/>
        </p:nvSpPr>
        <p:spPr bwMode="auto">
          <a:xfrm>
            <a:off x="2771775" y="908050"/>
            <a:ext cx="3095625" cy="3095625"/>
          </a:xfrm>
          <a:prstGeom prst="ellipse">
            <a:avLst/>
          </a:prstGeom>
          <a:solidFill>
            <a:schemeClr val="bg1"/>
          </a:solidFill>
          <a:ln w="12700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nl-BE" sz="2800" dirty="0" smtClean="0">
                <a:solidFill>
                  <a:srgbClr val="000000"/>
                </a:solidFill>
                <a:latin typeface="Verdana" pitchFamily="34" charset="0"/>
              </a:rPr>
              <a:t>Fysiek</a:t>
            </a:r>
            <a:endParaRPr lang="en-US" sz="28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952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>
                <a:latin typeface="Verdana" pitchFamily="34" charset="0"/>
              </a:rPr>
              <a:t>Gezondheidspromotie</a:t>
            </a:r>
            <a:endParaRPr lang="en-US" dirty="0" smtClean="0">
              <a:latin typeface="Verdana" pitchFamily="34" charset="0"/>
            </a:endParaRPr>
          </a:p>
        </p:txBody>
      </p:sp>
      <p:sp>
        <p:nvSpPr>
          <p:cNvPr id="95238" name="Oval 4"/>
          <p:cNvSpPr>
            <a:spLocks noChangeArrowheads="1"/>
          </p:cNvSpPr>
          <p:nvPr/>
        </p:nvSpPr>
        <p:spPr bwMode="auto">
          <a:xfrm>
            <a:off x="468313" y="2278063"/>
            <a:ext cx="3095625" cy="3095625"/>
          </a:xfrm>
          <a:prstGeom prst="ellipse">
            <a:avLst/>
          </a:prstGeom>
          <a:solidFill>
            <a:schemeClr val="bg1"/>
          </a:solidFill>
          <a:ln w="12700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nl-BE" sz="2800" dirty="0" smtClean="0">
                <a:solidFill>
                  <a:srgbClr val="000000"/>
                </a:solidFill>
                <a:latin typeface="Verdana" pitchFamily="34" charset="0"/>
              </a:rPr>
              <a:t>Mentaal</a:t>
            </a:r>
            <a:endParaRPr lang="en-US" sz="280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69591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5" name="Oval 6"/>
          <p:cNvSpPr>
            <a:spLocks noChangeArrowheads="1"/>
          </p:cNvSpPr>
          <p:nvPr/>
        </p:nvSpPr>
        <p:spPr bwMode="auto">
          <a:xfrm>
            <a:off x="2843213" y="3573463"/>
            <a:ext cx="3095625" cy="3095625"/>
          </a:xfrm>
          <a:prstGeom prst="ellipse">
            <a:avLst/>
          </a:prstGeom>
          <a:solidFill>
            <a:schemeClr val="bg1"/>
          </a:solidFill>
          <a:ln w="12700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nl-BE" sz="2800" dirty="0" smtClean="0">
                <a:solidFill>
                  <a:srgbClr val="000000"/>
                </a:solidFill>
                <a:latin typeface="Verdana" pitchFamily="34" charset="0"/>
              </a:rPr>
              <a:t>Marketing</a:t>
            </a:r>
            <a:endParaRPr lang="en-US" sz="28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95236" name="Oval 5"/>
          <p:cNvSpPr>
            <a:spLocks noChangeArrowheads="1"/>
          </p:cNvSpPr>
          <p:nvPr/>
        </p:nvSpPr>
        <p:spPr bwMode="auto">
          <a:xfrm>
            <a:off x="2771775" y="908050"/>
            <a:ext cx="3095625" cy="3095625"/>
          </a:xfrm>
          <a:prstGeom prst="ellipse">
            <a:avLst/>
          </a:prstGeom>
          <a:solidFill>
            <a:schemeClr val="bg1"/>
          </a:solidFill>
          <a:ln w="12700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nl-BE" sz="2800" dirty="0" smtClean="0">
                <a:solidFill>
                  <a:srgbClr val="000000"/>
                </a:solidFill>
                <a:latin typeface="Verdana" pitchFamily="34" charset="0"/>
              </a:rPr>
              <a:t>Inhoud </a:t>
            </a:r>
            <a:endParaRPr lang="en-US" sz="28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952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>
                <a:latin typeface="Verdana" pitchFamily="34" charset="0"/>
              </a:rPr>
              <a:t>Gezondheidspromotie</a:t>
            </a:r>
            <a:endParaRPr lang="en-US" dirty="0" smtClean="0">
              <a:latin typeface="Verdana" pitchFamily="34" charset="0"/>
            </a:endParaRPr>
          </a:p>
        </p:txBody>
      </p:sp>
      <p:sp>
        <p:nvSpPr>
          <p:cNvPr id="95238" name="Oval 4"/>
          <p:cNvSpPr>
            <a:spLocks noChangeArrowheads="1"/>
          </p:cNvSpPr>
          <p:nvPr/>
        </p:nvSpPr>
        <p:spPr bwMode="auto">
          <a:xfrm>
            <a:off x="468313" y="2278063"/>
            <a:ext cx="3095625" cy="3095625"/>
          </a:xfrm>
          <a:prstGeom prst="ellipse">
            <a:avLst/>
          </a:prstGeom>
          <a:solidFill>
            <a:schemeClr val="bg1"/>
          </a:solidFill>
          <a:ln w="12700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nl-BE" sz="2800" dirty="0" smtClean="0">
                <a:solidFill>
                  <a:srgbClr val="000000"/>
                </a:solidFill>
                <a:latin typeface="Verdana" pitchFamily="34" charset="0"/>
              </a:rPr>
              <a:t>Beleid</a:t>
            </a:r>
            <a:endParaRPr lang="en-US" sz="280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7463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5" name="Oval 6"/>
          <p:cNvSpPr>
            <a:spLocks noChangeArrowheads="1"/>
          </p:cNvSpPr>
          <p:nvPr/>
        </p:nvSpPr>
        <p:spPr bwMode="auto">
          <a:xfrm>
            <a:off x="2843213" y="3573463"/>
            <a:ext cx="3095625" cy="3095625"/>
          </a:xfrm>
          <a:prstGeom prst="ellipse">
            <a:avLst/>
          </a:prstGeom>
          <a:solidFill>
            <a:schemeClr val="bg1"/>
          </a:solidFill>
          <a:ln w="12700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nl-BE" sz="2800" dirty="0" smtClean="0">
                <a:solidFill>
                  <a:srgbClr val="000000"/>
                </a:solidFill>
                <a:latin typeface="Verdana" pitchFamily="34" charset="0"/>
              </a:rPr>
              <a:t>Betrokkenheid</a:t>
            </a:r>
            <a:endParaRPr lang="en-US" sz="28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95236" name="Oval 5"/>
          <p:cNvSpPr>
            <a:spLocks noChangeArrowheads="1"/>
          </p:cNvSpPr>
          <p:nvPr/>
        </p:nvSpPr>
        <p:spPr bwMode="auto">
          <a:xfrm>
            <a:off x="2771775" y="908050"/>
            <a:ext cx="3095625" cy="3095625"/>
          </a:xfrm>
          <a:prstGeom prst="ellipse">
            <a:avLst/>
          </a:prstGeom>
          <a:solidFill>
            <a:schemeClr val="bg1"/>
          </a:solidFill>
          <a:ln w="12700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nl-BE" sz="2800" dirty="0">
                <a:solidFill>
                  <a:srgbClr val="000000"/>
                </a:solidFill>
                <a:latin typeface="Verdana" pitchFamily="34" charset="0"/>
              </a:rPr>
              <a:t>Structuur</a:t>
            </a:r>
            <a:endParaRPr lang="en-US" sz="28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952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>
                <a:latin typeface="Verdana" pitchFamily="34" charset="0"/>
              </a:rPr>
              <a:t>Gezondheidspromotie</a:t>
            </a:r>
            <a:endParaRPr lang="en-US" dirty="0" smtClean="0">
              <a:latin typeface="Verdana" pitchFamily="34" charset="0"/>
            </a:endParaRPr>
          </a:p>
        </p:txBody>
      </p:sp>
      <p:sp>
        <p:nvSpPr>
          <p:cNvPr id="95238" name="Oval 4"/>
          <p:cNvSpPr>
            <a:spLocks noChangeArrowheads="1"/>
          </p:cNvSpPr>
          <p:nvPr/>
        </p:nvSpPr>
        <p:spPr bwMode="auto">
          <a:xfrm>
            <a:off x="468313" y="2293062"/>
            <a:ext cx="3095625" cy="3095625"/>
          </a:xfrm>
          <a:prstGeom prst="ellipse">
            <a:avLst/>
          </a:prstGeom>
          <a:solidFill>
            <a:schemeClr val="bg1"/>
          </a:solidFill>
          <a:ln w="12700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nl-BE" sz="2800" dirty="0" smtClean="0">
                <a:solidFill>
                  <a:srgbClr val="000000"/>
                </a:solidFill>
                <a:latin typeface="Verdana" pitchFamily="34" charset="0"/>
              </a:rPr>
              <a:t>Richting</a:t>
            </a:r>
            <a:endParaRPr lang="en-US" sz="280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76241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Gezondheidsbeleid</a:t>
            </a:r>
            <a:endParaRPr lang="nl-NL" dirty="0"/>
          </a:p>
        </p:txBody>
      </p:sp>
      <p:sp>
        <p:nvSpPr>
          <p:cNvPr id="5" name="Ovaal 4"/>
          <p:cNvSpPr/>
          <p:nvPr/>
        </p:nvSpPr>
        <p:spPr>
          <a:xfrm>
            <a:off x="76200" y="990600"/>
            <a:ext cx="4343400" cy="3886200"/>
          </a:xfrm>
          <a:prstGeom prst="ellipse">
            <a:avLst/>
          </a:prstGeom>
          <a:noFill/>
          <a:ln w="25400">
            <a:solidFill>
              <a:srgbClr val="6633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838200" y="1447800"/>
            <a:ext cx="396240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rgbClr val="FBAB18"/>
                </a:solidFill>
                <a:latin typeface="+mn-lt"/>
              </a:rPr>
              <a:t>Organisatie</a:t>
            </a:r>
          </a:p>
          <a:p>
            <a:endParaRPr lang="nl-NL" sz="1000" dirty="0" smtClean="0">
              <a:latin typeface="+mn-lt"/>
            </a:endParaRPr>
          </a:p>
          <a:p>
            <a:r>
              <a:rPr lang="nl-NL" sz="1800" dirty="0" smtClean="0">
                <a:latin typeface="+mn-lt"/>
              </a:rPr>
              <a:t>Cultuur staat centraal</a:t>
            </a:r>
          </a:p>
          <a:p>
            <a:r>
              <a:rPr lang="nl-NL" sz="1800" dirty="0" smtClean="0">
                <a:latin typeface="+mn-lt"/>
              </a:rPr>
              <a:t>	Waarden</a:t>
            </a:r>
          </a:p>
          <a:p>
            <a:endParaRPr lang="nl-NL" sz="1800" dirty="0" smtClean="0">
              <a:latin typeface="+mn-lt"/>
            </a:endParaRPr>
          </a:p>
          <a:p>
            <a:r>
              <a:rPr lang="nl-NL" sz="1800" dirty="0" smtClean="0">
                <a:latin typeface="+mn-lt"/>
              </a:rPr>
              <a:t>Productiviteit / </a:t>
            </a:r>
            <a:r>
              <a:rPr lang="nl-NL" sz="1800" dirty="0" err="1" smtClean="0">
                <a:latin typeface="+mn-lt"/>
              </a:rPr>
              <a:t>Performantie</a:t>
            </a:r>
            <a:endParaRPr lang="nl-NL" sz="1800" dirty="0" smtClean="0">
              <a:latin typeface="+mn-lt"/>
            </a:endParaRPr>
          </a:p>
          <a:p>
            <a:r>
              <a:rPr lang="nl-NL" sz="1800" dirty="0" smtClean="0">
                <a:latin typeface="+mn-lt"/>
              </a:rPr>
              <a:t>	Engagement</a:t>
            </a:r>
          </a:p>
          <a:p>
            <a:r>
              <a:rPr lang="nl-NL" sz="1800" dirty="0" smtClean="0">
                <a:latin typeface="+mn-lt"/>
              </a:rPr>
              <a:t>	Kosten </a:t>
            </a:r>
            <a:r>
              <a:rPr lang="nl-NL" sz="1800" dirty="0" err="1" smtClean="0">
                <a:latin typeface="+mn-lt"/>
              </a:rPr>
              <a:t>vs</a:t>
            </a:r>
            <a:r>
              <a:rPr lang="nl-NL" sz="1800" dirty="0" smtClean="0">
                <a:latin typeface="+mn-lt"/>
              </a:rPr>
              <a:t> baten</a:t>
            </a:r>
          </a:p>
          <a:p>
            <a:r>
              <a:rPr lang="nl-NL" sz="1800" dirty="0" smtClean="0">
                <a:latin typeface="+mn-lt"/>
              </a:rPr>
              <a:t>	Imago</a:t>
            </a:r>
          </a:p>
          <a:p>
            <a:r>
              <a:rPr lang="nl-NL" sz="1800" dirty="0" smtClean="0">
                <a:latin typeface="+mn-lt"/>
              </a:rPr>
              <a:t>	Duurzaamheid</a:t>
            </a:r>
            <a:endParaRPr lang="nl-NL" sz="1800" dirty="0">
              <a:latin typeface="+mn-lt"/>
            </a:endParaRPr>
          </a:p>
        </p:txBody>
      </p:sp>
      <p:sp>
        <p:nvSpPr>
          <p:cNvPr id="7" name="Ovaal 6"/>
          <p:cNvSpPr/>
          <p:nvPr/>
        </p:nvSpPr>
        <p:spPr>
          <a:xfrm>
            <a:off x="4724400" y="990600"/>
            <a:ext cx="4343400" cy="3886200"/>
          </a:xfrm>
          <a:prstGeom prst="ellipse">
            <a:avLst/>
          </a:prstGeom>
          <a:noFill/>
          <a:ln w="25400">
            <a:solidFill>
              <a:srgbClr val="6633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ekstvak 7"/>
          <p:cNvSpPr txBox="1"/>
          <p:nvPr/>
        </p:nvSpPr>
        <p:spPr>
          <a:xfrm>
            <a:off x="5486400" y="1447800"/>
            <a:ext cx="396240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rgbClr val="FBAB18"/>
                </a:solidFill>
                <a:latin typeface="+mn-lt"/>
              </a:rPr>
              <a:t>Individu</a:t>
            </a:r>
          </a:p>
          <a:p>
            <a:endParaRPr lang="nl-NL" sz="1000" dirty="0" smtClean="0">
              <a:latin typeface="+mn-lt"/>
            </a:endParaRPr>
          </a:p>
          <a:p>
            <a:r>
              <a:rPr lang="nl-NL" sz="1800" dirty="0" smtClean="0">
                <a:latin typeface="+mn-lt"/>
              </a:rPr>
              <a:t>Individu staat centraal</a:t>
            </a:r>
          </a:p>
          <a:p>
            <a:r>
              <a:rPr lang="nl-NL" sz="1800" dirty="0" smtClean="0">
                <a:latin typeface="+mn-lt"/>
              </a:rPr>
              <a:t>	Waarden</a:t>
            </a:r>
          </a:p>
          <a:p>
            <a:endParaRPr lang="nl-NL" sz="1800" dirty="0" smtClean="0">
              <a:latin typeface="+mn-lt"/>
            </a:endParaRPr>
          </a:p>
          <a:p>
            <a:r>
              <a:rPr lang="nl-NL" sz="1800" dirty="0" smtClean="0">
                <a:latin typeface="+mn-lt"/>
              </a:rPr>
              <a:t>Persoonlijke ontplooiing</a:t>
            </a:r>
          </a:p>
          <a:p>
            <a:r>
              <a:rPr lang="nl-NL" sz="1800" dirty="0" smtClean="0">
                <a:latin typeface="+mn-lt"/>
              </a:rPr>
              <a:t>	</a:t>
            </a:r>
            <a:r>
              <a:rPr lang="nl-NL" sz="1800" dirty="0" err="1" smtClean="0">
                <a:latin typeface="+mn-lt"/>
              </a:rPr>
              <a:t>Verloning</a:t>
            </a:r>
            <a:r>
              <a:rPr lang="nl-NL" sz="1800" dirty="0" smtClean="0">
                <a:latin typeface="+mn-lt"/>
              </a:rPr>
              <a:t> </a:t>
            </a:r>
            <a:r>
              <a:rPr lang="nl-NL" sz="1800" dirty="0" err="1" smtClean="0">
                <a:latin typeface="+mn-lt"/>
              </a:rPr>
              <a:t>vs</a:t>
            </a:r>
            <a:r>
              <a:rPr lang="nl-NL" sz="1800" dirty="0" smtClean="0">
                <a:latin typeface="+mn-lt"/>
              </a:rPr>
              <a:t> comfort</a:t>
            </a:r>
          </a:p>
          <a:p>
            <a:r>
              <a:rPr lang="nl-NL" sz="1800" dirty="0" smtClean="0">
                <a:latin typeface="+mn-lt"/>
              </a:rPr>
              <a:t>	Carrière / ontwikkeling</a:t>
            </a:r>
          </a:p>
          <a:p>
            <a:r>
              <a:rPr lang="nl-NL" sz="1800" dirty="0" smtClean="0">
                <a:latin typeface="+mn-lt"/>
              </a:rPr>
              <a:t>	Balans</a:t>
            </a:r>
          </a:p>
          <a:p>
            <a:r>
              <a:rPr lang="nl-NL" sz="1800" dirty="0" smtClean="0">
                <a:latin typeface="+mn-lt"/>
              </a:rPr>
              <a:t>	Duurzaamheid</a:t>
            </a:r>
            <a:endParaRPr lang="nl-NL" sz="1800" dirty="0">
              <a:latin typeface="+mn-lt"/>
            </a:endParaRPr>
          </a:p>
        </p:txBody>
      </p:sp>
      <p:cxnSp>
        <p:nvCxnSpPr>
          <p:cNvPr id="10" name="Rechte verbindingslijn met pijl 9"/>
          <p:cNvCxnSpPr/>
          <p:nvPr/>
        </p:nvCxnSpPr>
        <p:spPr>
          <a:xfrm>
            <a:off x="3124200" y="2362200"/>
            <a:ext cx="3124200" cy="1588"/>
          </a:xfrm>
          <a:prstGeom prst="straightConnector1">
            <a:avLst/>
          </a:prstGeom>
          <a:ln>
            <a:solidFill>
              <a:srgbClr val="FBAB18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kstvak 10"/>
          <p:cNvSpPr txBox="1"/>
          <p:nvPr/>
        </p:nvSpPr>
        <p:spPr>
          <a:xfrm>
            <a:off x="76200" y="5029200"/>
            <a:ext cx="449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latin typeface="+mn-lt"/>
              </a:rPr>
              <a:t>Belang van de medewerkers wordt belang van de organisatie</a:t>
            </a:r>
            <a:endParaRPr lang="nl-NL" sz="2000" dirty="0">
              <a:latin typeface="+mn-lt"/>
            </a:endParaRPr>
          </a:p>
        </p:txBody>
      </p:sp>
      <p:sp>
        <p:nvSpPr>
          <p:cNvPr id="12" name="Tekstvak 11"/>
          <p:cNvSpPr txBox="1"/>
          <p:nvPr/>
        </p:nvSpPr>
        <p:spPr>
          <a:xfrm>
            <a:off x="4648200" y="5029200"/>
            <a:ext cx="449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latin typeface="+mn-lt"/>
              </a:rPr>
              <a:t>Belang van de organisatie wordt belang van de medewerkers</a:t>
            </a:r>
            <a:endParaRPr lang="nl-NL" sz="2000" dirty="0">
              <a:latin typeface="+mn-lt"/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2514600" y="5874603"/>
            <a:ext cx="403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 smtClean="0">
                <a:solidFill>
                  <a:srgbClr val="663300"/>
                </a:solidFill>
                <a:latin typeface="+mn-lt"/>
              </a:rPr>
              <a:t>Respect</a:t>
            </a:r>
          </a:p>
          <a:p>
            <a:pPr algn="ctr"/>
            <a:r>
              <a:rPr lang="nl-NL" sz="2400" dirty="0" smtClean="0">
                <a:solidFill>
                  <a:srgbClr val="663300"/>
                </a:solidFill>
                <a:latin typeface="+mn-lt"/>
              </a:rPr>
              <a:t>Verantwoordelijkheidszin</a:t>
            </a:r>
            <a:endParaRPr lang="nl-NL" sz="2400" dirty="0">
              <a:solidFill>
                <a:srgbClr val="663300"/>
              </a:solidFill>
              <a:latin typeface="+mn-lt"/>
            </a:endParaRPr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mp:transition xmlns:mp="http://schemas.microsoft.com/office/mac/powerpoint/2008/main"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Rechte verbindingslijn 21"/>
          <p:cNvCxnSpPr/>
          <p:nvPr/>
        </p:nvCxnSpPr>
        <p:spPr>
          <a:xfrm>
            <a:off x="1600200" y="3808412"/>
            <a:ext cx="228600" cy="1588"/>
          </a:xfrm>
          <a:prstGeom prst="line">
            <a:avLst/>
          </a:prstGeom>
          <a:ln w="63500">
            <a:solidFill>
              <a:srgbClr val="6633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Rechte verbindingslijn 22"/>
          <p:cNvCxnSpPr/>
          <p:nvPr/>
        </p:nvCxnSpPr>
        <p:spPr>
          <a:xfrm>
            <a:off x="1600200" y="5029200"/>
            <a:ext cx="228600" cy="1588"/>
          </a:xfrm>
          <a:prstGeom prst="line">
            <a:avLst/>
          </a:prstGeom>
          <a:ln w="63500">
            <a:solidFill>
              <a:srgbClr val="6633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Rechte verbindingslijn 23"/>
          <p:cNvCxnSpPr/>
          <p:nvPr/>
        </p:nvCxnSpPr>
        <p:spPr>
          <a:xfrm>
            <a:off x="3657600" y="2743200"/>
            <a:ext cx="228600" cy="1588"/>
          </a:xfrm>
          <a:prstGeom prst="line">
            <a:avLst/>
          </a:prstGeom>
          <a:ln w="63500">
            <a:solidFill>
              <a:srgbClr val="6633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Rechte verbindingslijn 24"/>
          <p:cNvCxnSpPr/>
          <p:nvPr/>
        </p:nvCxnSpPr>
        <p:spPr>
          <a:xfrm>
            <a:off x="3657600" y="3886200"/>
            <a:ext cx="228600" cy="1588"/>
          </a:xfrm>
          <a:prstGeom prst="line">
            <a:avLst/>
          </a:prstGeom>
          <a:ln w="63500">
            <a:solidFill>
              <a:srgbClr val="6633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Rechte verbindingslijn 25"/>
          <p:cNvCxnSpPr/>
          <p:nvPr/>
        </p:nvCxnSpPr>
        <p:spPr>
          <a:xfrm>
            <a:off x="3657600" y="5029200"/>
            <a:ext cx="228600" cy="1588"/>
          </a:xfrm>
          <a:prstGeom prst="line">
            <a:avLst/>
          </a:prstGeom>
          <a:ln w="63500">
            <a:solidFill>
              <a:srgbClr val="6633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Rechte verbindingslijn 26"/>
          <p:cNvCxnSpPr/>
          <p:nvPr/>
        </p:nvCxnSpPr>
        <p:spPr>
          <a:xfrm>
            <a:off x="5181600" y="2743200"/>
            <a:ext cx="228600" cy="1588"/>
          </a:xfrm>
          <a:prstGeom prst="line">
            <a:avLst/>
          </a:prstGeom>
          <a:ln w="63500">
            <a:solidFill>
              <a:srgbClr val="6633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Rechte verbindingslijn 27"/>
          <p:cNvCxnSpPr/>
          <p:nvPr/>
        </p:nvCxnSpPr>
        <p:spPr>
          <a:xfrm>
            <a:off x="7239000" y="2743200"/>
            <a:ext cx="228600" cy="1588"/>
          </a:xfrm>
          <a:prstGeom prst="line">
            <a:avLst/>
          </a:prstGeom>
          <a:ln w="63500">
            <a:solidFill>
              <a:srgbClr val="6633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Rechte verbindingslijn 28"/>
          <p:cNvCxnSpPr/>
          <p:nvPr/>
        </p:nvCxnSpPr>
        <p:spPr>
          <a:xfrm>
            <a:off x="5181600" y="3886200"/>
            <a:ext cx="228600" cy="1588"/>
          </a:xfrm>
          <a:prstGeom prst="line">
            <a:avLst/>
          </a:prstGeom>
          <a:ln w="63500">
            <a:solidFill>
              <a:srgbClr val="6633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Rechte verbindingslijn 29"/>
          <p:cNvCxnSpPr/>
          <p:nvPr/>
        </p:nvCxnSpPr>
        <p:spPr>
          <a:xfrm>
            <a:off x="7239000" y="3886200"/>
            <a:ext cx="228600" cy="1588"/>
          </a:xfrm>
          <a:prstGeom prst="line">
            <a:avLst/>
          </a:prstGeom>
          <a:ln w="63500">
            <a:solidFill>
              <a:srgbClr val="6633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Rechte verbindingslijn 30"/>
          <p:cNvCxnSpPr/>
          <p:nvPr/>
        </p:nvCxnSpPr>
        <p:spPr>
          <a:xfrm>
            <a:off x="5181600" y="5029200"/>
            <a:ext cx="228600" cy="1588"/>
          </a:xfrm>
          <a:prstGeom prst="line">
            <a:avLst/>
          </a:prstGeom>
          <a:ln w="63500">
            <a:solidFill>
              <a:srgbClr val="6633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Rechte verbindingslijn 31"/>
          <p:cNvCxnSpPr/>
          <p:nvPr/>
        </p:nvCxnSpPr>
        <p:spPr>
          <a:xfrm>
            <a:off x="7239000" y="5029200"/>
            <a:ext cx="228600" cy="1588"/>
          </a:xfrm>
          <a:prstGeom prst="line">
            <a:avLst/>
          </a:prstGeom>
          <a:ln w="63500">
            <a:solidFill>
              <a:srgbClr val="6633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Rechte verbindingslijn 32"/>
          <p:cNvCxnSpPr/>
          <p:nvPr/>
        </p:nvCxnSpPr>
        <p:spPr>
          <a:xfrm rot="5400000">
            <a:off x="2629694" y="3313906"/>
            <a:ext cx="228600" cy="1588"/>
          </a:xfrm>
          <a:prstGeom prst="line">
            <a:avLst/>
          </a:prstGeom>
          <a:ln w="63500">
            <a:solidFill>
              <a:srgbClr val="6633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Rechte verbindingslijn 34"/>
          <p:cNvCxnSpPr/>
          <p:nvPr/>
        </p:nvCxnSpPr>
        <p:spPr>
          <a:xfrm rot="5400000">
            <a:off x="2629694" y="4456906"/>
            <a:ext cx="228600" cy="1588"/>
          </a:xfrm>
          <a:prstGeom prst="line">
            <a:avLst/>
          </a:prstGeom>
          <a:ln w="63500">
            <a:solidFill>
              <a:srgbClr val="6633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Rechte verbindingslijn 35"/>
          <p:cNvCxnSpPr/>
          <p:nvPr/>
        </p:nvCxnSpPr>
        <p:spPr>
          <a:xfrm rot="5400000">
            <a:off x="6211094" y="3313906"/>
            <a:ext cx="228600" cy="1588"/>
          </a:xfrm>
          <a:prstGeom prst="line">
            <a:avLst/>
          </a:prstGeom>
          <a:ln w="63500">
            <a:solidFill>
              <a:srgbClr val="6633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Rechte verbindingslijn 36"/>
          <p:cNvCxnSpPr/>
          <p:nvPr/>
        </p:nvCxnSpPr>
        <p:spPr>
          <a:xfrm rot="5400000">
            <a:off x="6211094" y="4456906"/>
            <a:ext cx="228600" cy="1588"/>
          </a:xfrm>
          <a:prstGeom prst="line">
            <a:avLst/>
          </a:prstGeom>
          <a:ln w="63500">
            <a:solidFill>
              <a:srgbClr val="6633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Rechte verbindingslijn 20"/>
          <p:cNvCxnSpPr/>
          <p:nvPr/>
        </p:nvCxnSpPr>
        <p:spPr>
          <a:xfrm>
            <a:off x="1600200" y="2743200"/>
            <a:ext cx="228600" cy="1588"/>
          </a:xfrm>
          <a:prstGeom prst="line">
            <a:avLst/>
          </a:prstGeom>
          <a:ln w="63500">
            <a:solidFill>
              <a:srgbClr val="6633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Gezondheidsbeleid</a:t>
            </a:r>
            <a:endParaRPr lang="nl-NL" dirty="0"/>
          </a:p>
        </p:txBody>
      </p:sp>
      <p:sp>
        <p:nvSpPr>
          <p:cNvPr id="5" name="Rechthoek 4"/>
          <p:cNvSpPr/>
          <p:nvPr/>
        </p:nvSpPr>
        <p:spPr>
          <a:xfrm>
            <a:off x="76200" y="1676400"/>
            <a:ext cx="5181600" cy="381000"/>
          </a:xfrm>
          <a:prstGeom prst="rect">
            <a:avLst/>
          </a:prstGeom>
          <a:noFill/>
          <a:ln w="19050">
            <a:solidFill>
              <a:srgbClr val="663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dirty="0" err="1" smtClean="0">
                <a:solidFill>
                  <a:srgbClr val="080808"/>
                </a:solidFill>
              </a:rPr>
              <a:t>Enablers</a:t>
            </a:r>
            <a:endParaRPr lang="nl-NL" sz="2000" dirty="0">
              <a:solidFill>
                <a:srgbClr val="080808"/>
              </a:solidFill>
            </a:endParaRPr>
          </a:p>
        </p:txBody>
      </p:sp>
      <p:sp>
        <p:nvSpPr>
          <p:cNvPr id="8" name="Rechthoek 7"/>
          <p:cNvSpPr/>
          <p:nvPr/>
        </p:nvSpPr>
        <p:spPr>
          <a:xfrm>
            <a:off x="5334000" y="1676400"/>
            <a:ext cx="3733800" cy="381000"/>
          </a:xfrm>
          <a:prstGeom prst="rect">
            <a:avLst/>
          </a:prstGeom>
          <a:noFill/>
          <a:ln w="19050">
            <a:solidFill>
              <a:srgbClr val="663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dirty="0" err="1" smtClean="0">
                <a:solidFill>
                  <a:srgbClr val="080808"/>
                </a:solidFill>
              </a:rPr>
              <a:t>Results</a:t>
            </a:r>
            <a:endParaRPr lang="nl-NL" sz="2000" dirty="0">
              <a:solidFill>
                <a:srgbClr val="080808"/>
              </a:solidFill>
            </a:endParaRPr>
          </a:p>
        </p:txBody>
      </p:sp>
      <p:sp>
        <p:nvSpPr>
          <p:cNvPr id="9" name="Rechthoek 8"/>
          <p:cNvSpPr/>
          <p:nvPr/>
        </p:nvSpPr>
        <p:spPr>
          <a:xfrm>
            <a:off x="76200" y="2209800"/>
            <a:ext cx="1600200" cy="3352800"/>
          </a:xfrm>
          <a:prstGeom prst="rect">
            <a:avLst/>
          </a:prstGeom>
          <a:solidFill>
            <a:srgbClr val="FBAB18"/>
          </a:solidFill>
          <a:ln w="19050">
            <a:solidFill>
              <a:srgbClr val="663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dirty="0" err="1" smtClean="0">
                <a:solidFill>
                  <a:srgbClr val="663300"/>
                </a:solidFill>
              </a:rPr>
              <a:t>Leadership</a:t>
            </a:r>
            <a:r>
              <a:rPr lang="nl-NL" sz="2000" dirty="0" smtClean="0">
                <a:solidFill>
                  <a:srgbClr val="663300"/>
                </a:solidFill>
              </a:rPr>
              <a:t> Health </a:t>
            </a:r>
            <a:r>
              <a:rPr lang="nl-NL" sz="2000" dirty="0" err="1" smtClean="0">
                <a:solidFill>
                  <a:srgbClr val="663300"/>
                </a:solidFill>
              </a:rPr>
              <a:t>Policy</a:t>
            </a:r>
            <a:endParaRPr lang="nl-NL" sz="2000" dirty="0">
              <a:solidFill>
                <a:srgbClr val="663300"/>
              </a:solidFill>
            </a:endParaRPr>
          </a:p>
        </p:txBody>
      </p:sp>
      <p:sp>
        <p:nvSpPr>
          <p:cNvPr id="10" name="Rechthoek 9"/>
          <p:cNvSpPr/>
          <p:nvPr/>
        </p:nvSpPr>
        <p:spPr>
          <a:xfrm>
            <a:off x="1752600" y="2209800"/>
            <a:ext cx="1981200" cy="1066800"/>
          </a:xfrm>
          <a:prstGeom prst="rect">
            <a:avLst/>
          </a:prstGeom>
          <a:solidFill>
            <a:srgbClr val="FFCC66"/>
          </a:solidFill>
          <a:ln w="19050">
            <a:solidFill>
              <a:srgbClr val="663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dirty="0" err="1" smtClean="0">
                <a:solidFill>
                  <a:srgbClr val="663300"/>
                </a:solidFill>
              </a:rPr>
              <a:t>People’s</a:t>
            </a:r>
            <a:r>
              <a:rPr lang="nl-NL" sz="2000" dirty="0" smtClean="0">
                <a:solidFill>
                  <a:srgbClr val="663300"/>
                </a:solidFill>
              </a:rPr>
              <a:t> </a:t>
            </a:r>
            <a:r>
              <a:rPr lang="nl-NL" sz="2000" dirty="0" err="1" smtClean="0">
                <a:solidFill>
                  <a:srgbClr val="663300"/>
                </a:solidFill>
              </a:rPr>
              <a:t>Responsibility</a:t>
            </a:r>
            <a:r>
              <a:rPr lang="nl-NL" sz="2000" dirty="0" smtClean="0">
                <a:solidFill>
                  <a:srgbClr val="663300"/>
                </a:solidFill>
              </a:rPr>
              <a:t> </a:t>
            </a:r>
            <a:r>
              <a:rPr lang="nl-NL" sz="2000" dirty="0" err="1" smtClean="0">
                <a:solidFill>
                  <a:srgbClr val="663300"/>
                </a:solidFill>
              </a:rPr>
              <a:t>for</a:t>
            </a:r>
            <a:r>
              <a:rPr lang="nl-NL" sz="2000" dirty="0" smtClean="0">
                <a:solidFill>
                  <a:srgbClr val="663300"/>
                </a:solidFill>
              </a:rPr>
              <a:t> Health</a:t>
            </a:r>
            <a:endParaRPr lang="nl-NL" sz="2000" dirty="0">
              <a:solidFill>
                <a:srgbClr val="663300"/>
              </a:solidFill>
            </a:endParaRPr>
          </a:p>
        </p:txBody>
      </p:sp>
      <p:sp>
        <p:nvSpPr>
          <p:cNvPr id="11" name="Rechthoek 10"/>
          <p:cNvSpPr/>
          <p:nvPr/>
        </p:nvSpPr>
        <p:spPr>
          <a:xfrm>
            <a:off x="1752600" y="3352800"/>
            <a:ext cx="1981200" cy="1066800"/>
          </a:xfrm>
          <a:prstGeom prst="rect">
            <a:avLst/>
          </a:prstGeom>
          <a:solidFill>
            <a:srgbClr val="FFCC66"/>
          </a:solidFill>
          <a:ln w="19050">
            <a:solidFill>
              <a:srgbClr val="663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dirty="0" err="1" smtClean="0">
                <a:solidFill>
                  <a:srgbClr val="663300"/>
                </a:solidFill>
              </a:rPr>
              <a:t>Policy</a:t>
            </a:r>
            <a:r>
              <a:rPr lang="nl-NL" sz="2000" dirty="0" smtClean="0">
                <a:solidFill>
                  <a:srgbClr val="663300"/>
                </a:solidFill>
              </a:rPr>
              <a:t> &amp; </a:t>
            </a:r>
            <a:r>
              <a:rPr lang="nl-NL" sz="2000" dirty="0" err="1" smtClean="0">
                <a:solidFill>
                  <a:srgbClr val="663300"/>
                </a:solidFill>
              </a:rPr>
              <a:t>Strategy</a:t>
            </a:r>
            <a:endParaRPr lang="nl-NL" sz="2000" dirty="0">
              <a:solidFill>
                <a:srgbClr val="663300"/>
              </a:solidFill>
            </a:endParaRPr>
          </a:p>
        </p:txBody>
      </p:sp>
      <p:sp>
        <p:nvSpPr>
          <p:cNvPr id="12" name="Rechthoek 11"/>
          <p:cNvSpPr/>
          <p:nvPr/>
        </p:nvSpPr>
        <p:spPr>
          <a:xfrm>
            <a:off x="1752600" y="4495800"/>
            <a:ext cx="1981200" cy="1066800"/>
          </a:xfrm>
          <a:prstGeom prst="rect">
            <a:avLst/>
          </a:prstGeom>
          <a:solidFill>
            <a:srgbClr val="FFCC66"/>
          </a:solidFill>
          <a:ln w="19050">
            <a:solidFill>
              <a:srgbClr val="663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dirty="0" smtClean="0">
                <a:solidFill>
                  <a:srgbClr val="663300"/>
                </a:solidFill>
              </a:rPr>
              <a:t>Partnerships &amp; Resources</a:t>
            </a:r>
            <a:endParaRPr lang="nl-NL" sz="2000" dirty="0">
              <a:solidFill>
                <a:srgbClr val="663300"/>
              </a:solidFill>
            </a:endParaRPr>
          </a:p>
        </p:txBody>
      </p:sp>
      <p:sp>
        <p:nvSpPr>
          <p:cNvPr id="13" name="Rechthoek 12"/>
          <p:cNvSpPr/>
          <p:nvPr/>
        </p:nvSpPr>
        <p:spPr>
          <a:xfrm>
            <a:off x="3810000" y="2209800"/>
            <a:ext cx="1447800" cy="3352800"/>
          </a:xfrm>
          <a:prstGeom prst="rect">
            <a:avLst/>
          </a:prstGeom>
          <a:solidFill>
            <a:srgbClr val="FBAB18"/>
          </a:solidFill>
          <a:ln w="19050">
            <a:solidFill>
              <a:srgbClr val="663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dirty="0" err="1" smtClean="0">
                <a:solidFill>
                  <a:srgbClr val="663300"/>
                </a:solidFill>
              </a:rPr>
              <a:t>Processes</a:t>
            </a:r>
            <a:endParaRPr lang="nl-NL" sz="2000" dirty="0">
              <a:solidFill>
                <a:srgbClr val="663300"/>
              </a:solidFill>
            </a:endParaRPr>
          </a:p>
        </p:txBody>
      </p:sp>
      <p:sp>
        <p:nvSpPr>
          <p:cNvPr id="14" name="Rechthoek 13"/>
          <p:cNvSpPr/>
          <p:nvPr/>
        </p:nvSpPr>
        <p:spPr>
          <a:xfrm>
            <a:off x="5334000" y="2209800"/>
            <a:ext cx="1981200" cy="1066800"/>
          </a:xfrm>
          <a:prstGeom prst="rect">
            <a:avLst/>
          </a:prstGeom>
          <a:solidFill>
            <a:srgbClr val="FFCC66"/>
          </a:solidFill>
          <a:ln w="19050">
            <a:solidFill>
              <a:srgbClr val="663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dirty="0" err="1" smtClean="0">
                <a:solidFill>
                  <a:srgbClr val="663300"/>
                </a:solidFill>
              </a:rPr>
              <a:t>People</a:t>
            </a:r>
            <a:r>
              <a:rPr lang="nl-NL" sz="2000" dirty="0" smtClean="0">
                <a:solidFill>
                  <a:srgbClr val="663300"/>
                </a:solidFill>
              </a:rPr>
              <a:t> </a:t>
            </a:r>
            <a:r>
              <a:rPr lang="nl-NL" sz="2000" dirty="0" err="1" smtClean="0">
                <a:solidFill>
                  <a:srgbClr val="663300"/>
                </a:solidFill>
              </a:rPr>
              <a:t>Results</a:t>
            </a:r>
            <a:endParaRPr lang="nl-NL" sz="2000" dirty="0">
              <a:solidFill>
                <a:srgbClr val="663300"/>
              </a:solidFill>
            </a:endParaRPr>
          </a:p>
        </p:txBody>
      </p:sp>
      <p:sp>
        <p:nvSpPr>
          <p:cNvPr id="15" name="Rechthoek 14"/>
          <p:cNvSpPr/>
          <p:nvPr/>
        </p:nvSpPr>
        <p:spPr>
          <a:xfrm>
            <a:off x="5334000" y="3352800"/>
            <a:ext cx="1981200" cy="1066800"/>
          </a:xfrm>
          <a:prstGeom prst="rect">
            <a:avLst/>
          </a:prstGeom>
          <a:solidFill>
            <a:srgbClr val="FFCC66"/>
          </a:solidFill>
          <a:ln w="19050">
            <a:solidFill>
              <a:srgbClr val="663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dirty="0" err="1" smtClean="0">
                <a:solidFill>
                  <a:srgbClr val="663300"/>
                </a:solidFill>
              </a:rPr>
              <a:t>Customer</a:t>
            </a:r>
            <a:r>
              <a:rPr lang="nl-NL" sz="2000" dirty="0" smtClean="0">
                <a:solidFill>
                  <a:srgbClr val="663300"/>
                </a:solidFill>
              </a:rPr>
              <a:t> </a:t>
            </a:r>
            <a:r>
              <a:rPr lang="nl-NL" sz="2000" dirty="0" err="1">
                <a:solidFill>
                  <a:srgbClr val="663300"/>
                </a:solidFill>
              </a:rPr>
              <a:t>R</a:t>
            </a:r>
            <a:r>
              <a:rPr lang="nl-NL" sz="2000" dirty="0" err="1" smtClean="0">
                <a:solidFill>
                  <a:srgbClr val="663300"/>
                </a:solidFill>
              </a:rPr>
              <a:t>esults</a:t>
            </a:r>
            <a:endParaRPr lang="nl-NL" sz="2000" dirty="0">
              <a:solidFill>
                <a:srgbClr val="663300"/>
              </a:solidFill>
            </a:endParaRPr>
          </a:p>
        </p:txBody>
      </p:sp>
      <p:sp>
        <p:nvSpPr>
          <p:cNvPr id="16" name="Rechthoek 15"/>
          <p:cNvSpPr/>
          <p:nvPr/>
        </p:nvSpPr>
        <p:spPr>
          <a:xfrm>
            <a:off x="5334000" y="4495800"/>
            <a:ext cx="1981200" cy="1066800"/>
          </a:xfrm>
          <a:prstGeom prst="rect">
            <a:avLst/>
          </a:prstGeom>
          <a:solidFill>
            <a:srgbClr val="FFCC66"/>
          </a:solidFill>
          <a:ln w="19050">
            <a:solidFill>
              <a:srgbClr val="663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dirty="0" smtClean="0">
                <a:solidFill>
                  <a:srgbClr val="663300"/>
                </a:solidFill>
              </a:rPr>
              <a:t>Society </a:t>
            </a:r>
            <a:r>
              <a:rPr lang="nl-NL" sz="2000" dirty="0" err="1" smtClean="0">
                <a:solidFill>
                  <a:srgbClr val="663300"/>
                </a:solidFill>
              </a:rPr>
              <a:t>Results</a:t>
            </a:r>
            <a:endParaRPr lang="nl-NL" sz="2000" dirty="0">
              <a:solidFill>
                <a:srgbClr val="663300"/>
              </a:solidFill>
            </a:endParaRPr>
          </a:p>
        </p:txBody>
      </p:sp>
      <p:sp>
        <p:nvSpPr>
          <p:cNvPr id="17" name="Rechthoek 16"/>
          <p:cNvSpPr/>
          <p:nvPr/>
        </p:nvSpPr>
        <p:spPr>
          <a:xfrm>
            <a:off x="7391400" y="2209800"/>
            <a:ext cx="1676400" cy="3352800"/>
          </a:xfrm>
          <a:prstGeom prst="rect">
            <a:avLst/>
          </a:prstGeom>
          <a:solidFill>
            <a:srgbClr val="FF6FCF"/>
          </a:solidFill>
          <a:ln w="19050">
            <a:solidFill>
              <a:srgbClr val="663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dirty="0" err="1" smtClean="0">
                <a:solidFill>
                  <a:srgbClr val="663300"/>
                </a:solidFill>
              </a:rPr>
              <a:t>Key</a:t>
            </a:r>
            <a:r>
              <a:rPr lang="nl-NL" sz="2000" dirty="0" smtClean="0">
                <a:solidFill>
                  <a:srgbClr val="663300"/>
                </a:solidFill>
              </a:rPr>
              <a:t> </a:t>
            </a:r>
            <a:r>
              <a:rPr lang="nl-NL" sz="1800" dirty="0" smtClean="0">
                <a:solidFill>
                  <a:srgbClr val="663300"/>
                </a:solidFill>
              </a:rPr>
              <a:t>Performance</a:t>
            </a:r>
            <a:r>
              <a:rPr lang="nl-NL" sz="2000" dirty="0" smtClean="0">
                <a:solidFill>
                  <a:srgbClr val="663300"/>
                </a:solidFill>
              </a:rPr>
              <a:t> </a:t>
            </a:r>
            <a:r>
              <a:rPr lang="nl-NL" sz="2000" dirty="0" err="1" smtClean="0">
                <a:solidFill>
                  <a:srgbClr val="663300"/>
                </a:solidFill>
              </a:rPr>
              <a:t>Results</a:t>
            </a:r>
            <a:r>
              <a:rPr lang="nl-NL" sz="2000" dirty="0" smtClean="0">
                <a:solidFill>
                  <a:srgbClr val="663300"/>
                </a:solidFill>
              </a:rPr>
              <a:t> </a:t>
            </a:r>
            <a:r>
              <a:rPr lang="nl-NL" sz="2000" dirty="0" err="1" smtClean="0">
                <a:solidFill>
                  <a:srgbClr val="663300"/>
                </a:solidFill>
              </a:rPr>
              <a:t>on</a:t>
            </a:r>
            <a:r>
              <a:rPr lang="nl-NL" sz="2000" dirty="0" smtClean="0">
                <a:solidFill>
                  <a:srgbClr val="663300"/>
                </a:solidFill>
              </a:rPr>
              <a:t> </a:t>
            </a:r>
            <a:r>
              <a:rPr lang="nl-NL" sz="2000" dirty="0" err="1" smtClean="0">
                <a:solidFill>
                  <a:srgbClr val="663300"/>
                </a:solidFill>
              </a:rPr>
              <a:t>Heath</a:t>
            </a:r>
            <a:endParaRPr lang="nl-NL" sz="2000" dirty="0">
              <a:solidFill>
                <a:srgbClr val="663300"/>
              </a:solidFill>
            </a:endParaRPr>
          </a:p>
        </p:txBody>
      </p:sp>
      <p:sp>
        <p:nvSpPr>
          <p:cNvPr id="18" name="Rechthoek 17"/>
          <p:cNvSpPr/>
          <p:nvPr/>
        </p:nvSpPr>
        <p:spPr>
          <a:xfrm>
            <a:off x="76200" y="5791200"/>
            <a:ext cx="8991600" cy="381000"/>
          </a:xfrm>
          <a:prstGeom prst="rect">
            <a:avLst/>
          </a:prstGeom>
          <a:noFill/>
          <a:ln w="19050">
            <a:solidFill>
              <a:srgbClr val="663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dirty="0" err="1" smtClean="0">
                <a:solidFill>
                  <a:srgbClr val="080808"/>
                </a:solidFill>
              </a:rPr>
              <a:t>Improvement</a:t>
            </a:r>
            <a:r>
              <a:rPr lang="nl-NL" sz="2000" dirty="0" smtClean="0">
                <a:solidFill>
                  <a:srgbClr val="080808"/>
                </a:solidFill>
              </a:rPr>
              <a:t> &amp; </a:t>
            </a:r>
            <a:r>
              <a:rPr lang="nl-NL" sz="2000" dirty="0" err="1" smtClean="0">
                <a:solidFill>
                  <a:srgbClr val="080808"/>
                </a:solidFill>
              </a:rPr>
              <a:t>Learning</a:t>
            </a:r>
            <a:endParaRPr lang="nl-NL" sz="2000" dirty="0">
              <a:solidFill>
                <a:srgbClr val="080808"/>
              </a:solidFill>
            </a:endParaRPr>
          </a:p>
        </p:txBody>
      </p:sp>
      <p:sp>
        <p:nvSpPr>
          <p:cNvPr id="19" name="Pijl rechts 18"/>
          <p:cNvSpPr/>
          <p:nvPr/>
        </p:nvSpPr>
        <p:spPr>
          <a:xfrm>
            <a:off x="2438400" y="5943600"/>
            <a:ext cx="304800" cy="152400"/>
          </a:xfrm>
          <a:prstGeom prst="leftArrow">
            <a:avLst/>
          </a:prstGeom>
          <a:solidFill>
            <a:srgbClr val="663300"/>
          </a:solidFill>
          <a:ln>
            <a:solidFill>
              <a:srgbClr val="6633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" name="Tekstvak 37"/>
          <p:cNvSpPr txBox="1"/>
          <p:nvPr/>
        </p:nvSpPr>
        <p:spPr>
          <a:xfrm>
            <a:off x="457200" y="848380"/>
            <a:ext cx="49327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 err="1" smtClean="0">
                <a:latin typeface="+mn-lt"/>
              </a:rPr>
              <a:t>Bedrijfsgezondheidsprofiel</a:t>
            </a:r>
            <a:endParaRPr lang="nl-NL" sz="28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76" name="Rectangle 48"/>
          <p:cNvSpPr>
            <a:spLocks noChangeArrowheads="1"/>
          </p:cNvSpPr>
          <p:nvPr/>
        </p:nvSpPr>
        <p:spPr bwMode="auto">
          <a:xfrm>
            <a:off x="6427788" y="5149850"/>
            <a:ext cx="2716212" cy="150653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 sz="1800" smtClean="0">
              <a:solidFill>
                <a:srgbClr val="515B6E"/>
              </a:solidFill>
            </a:endParaRPr>
          </a:p>
        </p:txBody>
      </p:sp>
      <p:sp>
        <p:nvSpPr>
          <p:cNvPr id="227341" name="Rectangle 13"/>
          <p:cNvSpPr>
            <a:spLocks noGrp="1" noChangeArrowheads="1"/>
          </p:cNvSpPr>
          <p:nvPr>
            <p:ph type="title"/>
          </p:nvPr>
        </p:nvSpPr>
        <p:spPr>
          <a:xfrm>
            <a:off x="903288" y="979488"/>
            <a:ext cx="7808912" cy="384175"/>
          </a:xfrm>
          <a:noFill/>
          <a:ln/>
        </p:spPr>
        <p:txBody>
          <a:bodyPr/>
          <a:lstStyle/>
          <a:p>
            <a:r>
              <a:rPr lang="nl-BE"/>
              <a:t>Aanleiding O2</a:t>
            </a:r>
            <a:endParaRPr lang="en-US"/>
          </a:p>
        </p:txBody>
      </p:sp>
      <p:pic>
        <p:nvPicPr>
          <p:cNvPr id="227348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43075" y="1419225"/>
            <a:ext cx="3971925" cy="2220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7345" name="Picture 17" descr="O2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50238" y="179388"/>
            <a:ext cx="893762" cy="1236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27374" name="Group 46"/>
          <p:cNvGraphicFramePr>
            <a:graphicFrameLocks noGrp="1"/>
          </p:cNvGraphicFramePr>
          <p:nvPr/>
        </p:nvGraphicFramePr>
        <p:xfrm>
          <a:off x="906463" y="3886200"/>
          <a:ext cx="5816600" cy="2971802"/>
        </p:xfrm>
        <a:graphic>
          <a:graphicData uri="http://schemas.openxmlformats.org/drawingml/2006/table">
            <a:tbl>
              <a:tblPr/>
              <a:tblGrid>
                <a:gridCol w="5816600"/>
              </a:tblGrid>
              <a:tr h="4540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 3" pitchFamily="18" charset="2"/>
                        <a:buBlip>
                          <a:blip r:embed="rId4"/>
                        </a:buBlip>
                        <a:tabLst>
                          <a:tab pos="457200" algn="r"/>
                          <a:tab pos="2636838" algn="ctr"/>
                          <a:tab pos="5273675" algn="r"/>
                        </a:tabLst>
                      </a:pPr>
                      <a:r>
                        <a:rPr kumimoji="0" lang="nl-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43% vindt het verwachte werktempo (veel) te hoog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921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 3" pitchFamily="18" charset="2"/>
                        <a:buBlip>
                          <a:blip r:embed="rId4"/>
                        </a:buBlip>
                        <a:tabLst>
                          <a:tab pos="457200" algn="r"/>
                          <a:tab pos="2636838" algn="ctr"/>
                          <a:tab pos="5273675" algn="r"/>
                        </a:tabLst>
                      </a:pPr>
                      <a:r>
                        <a:rPr kumimoji="0" lang="nl-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76% zegt wel eens overuren te presteren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905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 3" pitchFamily="18" charset="2"/>
                        <a:buBlip>
                          <a:blip r:embed="rId4"/>
                        </a:buBlip>
                        <a:tabLst>
                          <a:tab pos="457200" algn="r"/>
                          <a:tab pos="2636838" algn="ctr"/>
                          <a:tab pos="5273675" algn="r"/>
                        </a:tabLst>
                      </a:pPr>
                      <a:r>
                        <a:rPr kumimoji="0" lang="nl-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34% zegt (bijna) nooit weg te kunnen voor een praatje te maken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 3" pitchFamily="18" charset="2"/>
                        <a:buBlip>
                          <a:blip r:embed="rId4"/>
                        </a:buBlip>
                        <a:tabLst>
                          <a:tab pos="457200" algn="r"/>
                          <a:tab pos="2636838" algn="ctr"/>
                          <a:tab pos="5273675" algn="r"/>
                        </a:tabLst>
                      </a:pPr>
                      <a:r>
                        <a:rPr kumimoji="0" lang="nl-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23% kan het werk (zeer) vaak niet van zich afzetten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9826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 3" pitchFamily="18" charset="2"/>
                        <a:buBlip>
                          <a:blip r:embed="rId4"/>
                        </a:buBlip>
                        <a:tabLst>
                          <a:tab pos="457200" algn="r"/>
                          <a:tab pos="2636838" algn="ctr"/>
                          <a:tab pos="5273675" algn="r"/>
                        </a:tabLst>
                      </a:pPr>
                      <a:r>
                        <a:rPr kumimoji="0" lang="nl-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57% heeft soms last van fysieke ongemakken door stress op het werk, 11% regelmatig, 3% zeer vaak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227367" name="Picture 3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29450" y="1592263"/>
            <a:ext cx="1435100" cy="503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7368" name="Picture 4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18463" y="1682750"/>
            <a:ext cx="890587" cy="1195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27372" name="Rectangle 44"/>
          <p:cNvSpPr>
            <a:spLocks noChangeArrowheads="1"/>
          </p:cNvSpPr>
          <p:nvPr/>
        </p:nvSpPr>
        <p:spPr bwMode="auto">
          <a:xfrm>
            <a:off x="2878138" y="1606550"/>
            <a:ext cx="21526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182563" indent="-182563">
              <a:spcBef>
                <a:spcPct val="50000"/>
              </a:spcBef>
              <a:buClr>
                <a:srgbClr val="006A8C"/>
              </a:buClr>
              <a:buSzPct val="65000"/>
              <a:buFont typeface="Wingdings 3" pitchFamily="18" charset="2"/>
              <a:buNone/>
            </a:pPr>
            <a:r>
              <a:rPr lang="nl-BE" sz="900" b="1" smtClean="0">
                <a:solidFill>
                  <a:srgbClr val="515B6E"/>
                </a:solidFill>
              </a:rPr>
              <a:t>BRON : TVO 2006</a:t>
            </a:r>
            <a:endParaRPr lang="en-US" sz="900" b="1" smtClean="0">
              <a:solidFill>
                <a:srgbClr val="515B6E"/>
              </a:solidFill>
            </a:endParaRPr>
          </a:p>
        </p:txBody>
      </p:sp>
      <p:sp>
        <p:nvSpPr>
          <p:cNvPr id="227369" name="Rectangle 41"/>
          <p:cNvSpPr>
            <a:spLocks noChangeArrowheads="1"/>
          </p:cNvSpPr>
          <p:nvPr/>
        </p:nvSpPr>
        <p:spPr bwMode="auto">
          <a:xfrm>
            <a:off x="7073900" y="5688013"/>
            <a:ext cx="1870075" cy="14668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182563" indent="-182563">
              <a:spcBef>
                <a:spcPct val="50000"/>
              </a:spcBef>
              <a:buClr>
                <a:srgbClr val="006A8C"/>
              </a:buClr>
              <a:buSzPct val="65000"/>
              <a:buFont typeface="Wingdings 3" pitchFamily="18" charset="2"/>
              <a:buNone/>
            </a:pPr>
            <a:r>
              <a:rPr lang="nl-BE" sz="900" smtClean="0">
                <a:solidFill>
                  <a:srgbClr val="515B6E"/>
                </a:solidFill>
              </a:rPr>
              <a:t>Ervaar je fysieke ongemakken omwille van stress op het werk  ?</a:t>
            </a:r>
            <a:endParaRPr lang="en-US" sz="900" smtClean="0">
              <a:solidFill>
                <a:srgbClr val="515B6E"/>
              </a:solidFill>
            </a:endParaRPr>
          </a:p>
        </p:txBody>
      </p:sp>
      <p:sp>
        <p:nvSpPr>
          <p:cNvPr id="227375" name="AutoShape 47"/>
          <p:cNvSpPr>
            <a:spLocks noChangeArrowheads="1"/>
          </p:cNvSpPr>
          <p:nvPr/>
        </p:nvSpPr>
        <p:spPr bwMode="auto">
          <a:xfrm>
            <a:off x="658813" y="3794125"/>
            <a:ext cx="5997575" cy="2863850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 sz="1800" smtClean="0">
              <a:solidFill>
                <a:srgbClr val="515B6E"/>
              </a:solidFill>
            </a:endParaRPr>
          </a:p>
        </p:txBody>
      </p:sp>
      <p:sp>
        <p:nvSpPr>
          <p:cNvPr id="227377" name="AutoShape 49"/>
          <p:cNvSpPr>
            <a:spLocks noChangeArrowheads="1"/>
          </p:cNvSpPr>
          <p:nvPr/>
        </p:nvSpPr>
        <p:spPr bwMode="auto">
          <a:xfrm>
            <a:off x="712788" y="1450975"/>
            <a:ext cx="5929312" cy="2205038"/>
          </a:xfrm>
          <a:prstGeom prst="roundRect">
            <a:avLst>
              <a:gd name="adj" fmla="val 16667"/>
            </a:avLst>
          </a:prstGeom>
          <a:solidFill>
            <a:srgbClr val="F0E446">
              <a:alpha val="25000"/>
            </a:srgbClr>
          </a:solidFill>
          <a:ln w="28575">
            <a:solidFill>
              <a:srgbClr val="EAA64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 sz="1800" smtClean="0">
              <a:solidFill>
                <a:srgbClr val="515B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45512574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369" grpId="0" animBg="1"/>
      <p:bldP spid="22737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97" name="AutoShape 13"/>
          <p:cNvSpPr>
            <a:spLocks noChangeArrowheads="1"/>
          </p:cNvSpPr>
          <p:nvPr/>
        </p:nvSpPr>
        <p:spPr bwMode="auto">
          <a:xfrm>
            <a:off x="709613" y="1455738"/>
            <a:ext cx="7961312" cy="4926012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 sz="1800" smtClean="0">
              <a:solidFill>
                <a:srgbClr val="515B6E"/>
              </a:solidFill>
            </a:endParaRPr>
          </a:p>
        </p:txBody>
      </p:sp>
      <p:sp>
        <p:nvSpPr>
          <p:cNvPr id="246800" name="Rectangle 16"/>
          <p:cNvSpPr>
            <a:spLocks noChangeArrowheads="1"/>
          </p:cNvSpPr>
          <p:nvPr/>
        </p:nvSpPr>
        <p:spPr bwMode="auto">
          <a:xfrm>
            <a:off x="5068888" y="4114800"/>
            <a:ext cx="3792537" cy="23939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 sz="1800" smtClean="0">
              <a:solidFill>
                <a:srgbClr val="515B6E"/>
              </a:solidFill>
            </a:endParaRPr>
          </a:p>
        </p:txBody>
      </p:sp>
      <p:sp>
        <p:nvSpPr>
          <p:cNvPr id="246786" name="Text Box 2"/>
          <p:cNvSpPr txBox="1">
            <a:spLocks noChangeArrowheads="1"/>
          </p:cNvSpPr>
          <p:nvPr/>
        </p:nvSpPr>
        <p:spPr bwMode="auto">
          <a:xfrm>
            <a:off x="1692275" y="549275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nl-BE" sz="1800" smtClean="0">
              <a:solidFill>
                <a:srgbClr val="515B6E"/>
              </a:solidFill>
            </a:endParaRPr>
          </a:p>
        </p:txBody>
      </p:sp>
      <p:sp>
        <p:nvSpPr>
          <p:cNvPr id="24678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81075" y="1400175"/>
            <a:ext cx="7751763" cy="5011738"/>
          </a:xfrm>
          <a:noFill/>
          <a:ln/>
        </p:spPr>
        <p:txBody>
          <a:bodyPr/>
          <a:lstStyle/>
          <a:p>
            <a:pPr marL="990600" lvl="1" indent="-533400">
              <a:lnSpc>
                <a:spcPct val="80000"/>
              </a:lnSpc>
              <a:buFontTx/>
              <a:buAutoNum type="arabicPeriod"/>
            </a:pPr>
            <a:endParaRPr lang="nl-BE" sz="1600"/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nl-BE"/>
              <a:t>De </a:t>
            </a:r>
            <a:r>
              <a:rPr lang="nl-BE" u="sng"/>
              <a:t>vitaliteit</a:t>
            </a:r>
            <a:r>
              <a:rPr lang="nl-BE"/>
              <a:t> van onze medewerkers te maximaliseren voor zichzelf én voor het bedrijf! </a:t>
            </a:r>
          </a:p>
          <a:p>
            <a:pPr marL="990600" lvl="1" indent="-533400">
              <a:lnSpc>
                <a:spcPct val="80000"/>
              </a:lnSpc>
              <a:buFontTx/>
              <a:buChar char="•"/>
            </a:pPr>
            <a:r>
              <a:rPr lang="nl-BE"/>
              <a:t>Verbeteren van individueel energiemanagement</a:t>
            </a:r>
          </a:p>
          <a:p>
            <a:pPr marL="990600" lvl="1" indent="-533400">
              <a:lnSpc>
                <a:spcPct val="80000"/>
              </a:lnSpc>
              <a:buFontTx/>
              <a:buChar char="•"/>
            </a:pPr>
            <a:r>
              <a:rPr lang="nl-BE"/>
              <a:t>In de organisatie zorgzaam omspringen met energie van de medewerkers  =  beheersen van de werkdruk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endParaRPr lang="nl-BE"/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nl-BE"/>
              <a:t>Het O2-project wil ook negatieve effecten aanpakken door reductie van :</a:t>
            </a:r>
            <a:endParaRPr lang="nl-BE" u="sng"/>
          </a:p>
          <a:p>
            <a:pPr marL="990600" lvl="1" indent="-533400">
              <a:lnSpc>
                <a:spcPct val="80000"/>
              </a:lnSpc>
              <a:buFontTx/>
              <a:buChar char="•"/>
            </a:pPr>
            <a:r>
              <a:rPr lang="nl-BE"/>
              <a:t>verzuim, </a:t>
            </a:r>
          </a:p>
          <a:p>
            <a:pPr marL="990600" lvl="1" indent="-533400">
              <a:lnSpc>
                <a:spcPct val="80000"/>
              </a:lnSpc>
              <a:buFontTx/>
              <a:buChar char="•"/>
            </a:pPr>
            <a:r>
              <a:rPr lang="nl-BE"/>
              <a:t>verloop/exit</a:t>
            </a:r>
          </a:p>
          <a:p>
            <a:pPr marL="990600" lvl="1" indent="-533400">
              <a:lnSpc>
                <a:spcPct val="80000"/>
              </a:lnSpc>
              <a:buFontTx/>
              <a:buChar char="•"/>
            </a:pPr>
            <a:r>
              <a:rPr lang="nl-BE"/>
              <a:t>gezondheidsrisico’s</a:t>
            </a:r>
          </a:p>
          <a:p>
            <a:pPr marL="990600" lvl="1" indent="-533400">
              <a:lnSpc>
                <a:spcPct val="80000"/>
              </a:lnSpc>
              <a:buFontTx/>
              <a:buAutoNum type="arabicPeriod"/>
            </a:pPr>
            <a:endParaRPr lang="nl-BE"/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nl-BE"/>
              <a:t>Menszijde in balans met de 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nl-BE"/>
              <a:t>resultaatszijde!</a:t>
            </a:r>
          </a:p>
          <a:p>
            <a:pPr marL="990600" lvl="1" indent="-533400">
              <a:lnSpc>
                <a:spcPct val="80000"/>
              </a:lnSpc>
              <a:buFont typeface="Arial" charset="0"/>
              <a:buNone/>
            </a:pPr>
            <a:endParaRPr lang="en-US">
              <a:solidFill>
                <a:srgbClr val="FF9933"/>
              </a:solidFill>
            </a:endParaRPr>
          </a:p>
        </p:txBody>
      </p:sp>
      <p:sp>
        <p:nvSpPr>
          <p:cNvPr id="246791" name="Rectangle 7"/>
          <p:cNvSpPr>
            <a:spLocks noGrp="1" noChangeArrowheads="1"/>
          </p:cNvSpPr>
          <p:nvPr>
            <p:ph type="title"/>
          </p:nvPr>
        </p:nvSpPr>
        <p:spPr>
          <a:xfrm>
            <a:off x="903288" y="979488"/>
            <a:ext cx="7808912" cy="384175"/>
          </a:xfrm>
          <a:noFill/>
          <a:ln/>
        </p:spPr>
        <p:txBody>
          <a:bodyPr/>
          <a:lstStyle/>
          <a:p>
            <a:r>
              <a:rPr lang="nl-BE"/>
              <a:t>Doel O2-project</a:t>
            </a:r>
            <a:endParaRPr lang="en-US"/>
          </a:p>
        </p:txBody>
      </p:sp>
      <p:pic>
        <p:nvPicPr>
          <p:cNvPr id="246794" name="Picture 10" descr="O2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50238" y="179388"/>
            <a:ext cx="893762" cy="1236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6798" name="Picture 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00675" y="4140200"/>
            <a:ext cx="3529013" cy="2379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46796" name="AutoShape 12"/>
          <p:cNvSpPr>
            <a:spLocks noChangeArrowheads="1"/>
          </p:cNvSpPr>
          <p:nvPr/>
        </p:nvSpPr>
        <p:spPr bwMode="auto">
          <a:xfrm>
            <a:off x="5076825" y="4070350"/>
            <a:ext cx="3851275" cy="2573338"/>
          </a:xfrm>
          <a:prstGeom prst="roundRect">
            <a:avLst>
              <a:gd name="adj" fmla="val 16667"/>
            </a:avLst>
          </a:prstGeom>
          <a:solidFill>
            <a:srgbClr val="F0E446">
              <a:alpha val="20000"/>
            </a:srgbClr>
          </a:solidFill>
          <a:ln w="28575">
            <a:solidFill>
              <a:srgbClr val="EAA64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 sz="1800" smtClean="0">
              <a:solidFill>
                <a:srgbClr val="515B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66641988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797" grpId="0" animBg="1"/>
      <p:bldP spid="246788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259" name="Picture 27" descr="O2_logo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50238" y="179388"/>
            <a:ext cx="893762" cy="1236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23258" name="AutoShape 26"/>
          <p:cNvSpPr>
            <a:spLocks noChangeArrowheads="1"/>
          </p:cNvSpPr>
          <p:nvPr/>
        </p:nvSpPr>
        <p:spPr bwMode="auto">
          <a:xfrm>
            <a:off x="2359025" y="762000"/>
            <a:ext cx="6096000" cy="5732463"/>
          </a:xfrm>
          <a:prstGeom prst="roundRect">
            <a:avLst>
              <a:gd name="adj" fmla="val 16667"/>
            </a:avLst>
          </a:prstGeom>
          <a:solidFill>
            <a:srgbClr val="F0E446">
              <a:alpha val="25000"/>
            </a:srgbClr>
          </a:solidFill>
          <a:ln w="28575">
            <a:solidFill>
              <a:srgbClr val="EAA64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 sz="1800" smtClean="0">
              <a:solidFill>
                <a:srgbClr val="515B6E"/>
              </a:solidFill>
            </a:endParaRPr>
          </a:p>
        </p:txBody>
      </p:sp>
      <p:sp>
        <p:nvSpPr>
          <p:cNvPr id="223260" name="Oval 28"/>
          <p:cNvSpPr>
            <a:spLocks noChangeArrowheads="1"/>
          </p:cNvSpPr>
          <p:nvPr/>
        </p:nvSpPr>
        <p:spPr bwMode="auto">
          <a:xfrm>
            <a:off x="3186113" y="1430338"/>
            <a:ext cx="4381500" cy="4394200"/>
          </a:xfrm>
          <a:prstGeom prst="ellipse">
            <a:avLst/>
          </a:prstGeom>
          <a:noFill/>
          <a:ln w="76200">
            <a:solidFill>
              <a:srgbClr val="EAA64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 sz="1800" smtClean="0">
              <a:solidFill>
                <a:srgbClr val="515B6E"/>
              </a:solidFill>
            </a:endParaRPr>
          </a:p>
        </p:txBody>
      </p:sp>
      <p:sp>
        <p:nvSpPr>
          <p:cNvPr id="223256" name="Rectangle 24"/>
          <p:cNvSpPr>
            <a:spLocks noGrp="1" noChangeArrowheads="1"/>
          </p:cNvSpPr>
          <p:nvPr>
            <p:ph type="title"/>
          </p:nvPr>
        </p:nvSpPr>
        <p:spPr>
          <a:xfrm>
            <a:off x="766763" y="793750"/>
            <a:ext cx="7808912" cy="384175"/>
          </a:xfrm>
          <a:noFill/>
          <a:ln/>
        </p:spPr>
        <p:txBody>
          <a:bodyPr/>
          <a:lstStyle/>
          <a:p>
            <a:r>
              <a:rPr lang="nl-BE"/>
              <a:t>Vandaag</a:t>
            </a:r>
            <a:endParaRPr lang="en-US"/>
          </a:p>
        </p:txBody>
      </p:sp>
      <p:grpSp>
        <p:nvGrpSpPr>
          <p:cNvPr id="223261" name="shape 79-1"/>
          <p:cNvGrpSpPr>
            <a:grpSpLocks noChangeAspect="1"/>
          </p:cNvGrpSpPr>
          <p:nvPr/>
        </p:nvGrpSpPr>
        <p:grpSpPr bwMode="auto">
          <a:xfrm>
            <a:off x="2609850" y="857250"/>
            <a:ext cx="5545138" cy="5492750"/>
            <a:chOff x="846" y="1086"/>
            <a:chExt cx="3138" cy="3138"/>
          </a:xfrm>
        </p:grpSpPr>
        <p:cxnSp>
          <p:nvCxnSpPr>
            <p:cNvPr id="223262" name="SDW_Brick (v1/79-1)"/>
            <p:cNvCxnSpPr>
              <a:cxnSpLocks noChangeAspect="1" noChangeShapeType="1"/>
              <a:stCxn id="223269" idx="2"/>
              <a:endCxn id="223265" idx="6"/>
            </p:cNvCxnSpPr>
            <p:nvPr>
              <p:custDataLst>
                <p:tags r:id="rId1"/>
              </p:custDataLst>
            </p:nvPr>
          </p:nvCxnSpPr>
          <p:spPr bwMode="auto">
            <a:xfrm>
              <a:off x="1630" y="2655"/>
              <a:ext cx="385" cy="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 w="med" len="sm"/>
              <a:tailEnd type="none" w="med" len="sm"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74053" dir="3542175" algn="ctr" rotWithShape="0">
                      <a:schemeClr val="bg2">
                        <a:alpha val="60001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263" name="SDW_Brick (v1/79-2)"/>
            <p:cNvCxnSpPr>
              <a:cxnSpLocks noChangeAspect="1" noChangeShapeType="1"/>
              <a:stCxn id="223271" idx="0"/>
              <a:endCxn id="223265" idx="4"/>
            </p:cNvCxnSpPr>
            <p:nvPr>
              <p:custDataLst>
                <p:tags r:id="rId2"/>
              </p:custDataLst>
            </p:nvPr>
          </p:nvCxnSpPr>
          <p:spPr bwMode="auto">
            <a:xfrm flipV="1">
              <a:off x="2415" y="3055"/>
              <a:ext cx="0" cy="385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 w="med" len="sm"/>
              <a:tailEnd type="none" w="med" len="sm"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74053" dir="3542175" algn="ctr" rotWithShape="0">
                      <a:schemeClr val="bg2">
                        <a:alpha val="60001"/>
                      </a:schemeClr>
                    </a:outerShdw>
                  </a:effectLst>
                </a14:hiddenEffects>
              </a:ext>
            </a:extLst>
          </p:spPr>
        </p:cxnSp>
        <p:grpSp>
          <p:nvGrpSpPr>
            <p:cNvPr id="223264" name="Group 32"/>
            <p:cNvGrpSpPr>
              <a:grpSpLocks noChangeAspect="1"/>
            </p:cNvGrpSpPr>
            <p:nvPr/>
          </p:nvGrpSpPr>
          <p:grpSpPr bwMode="auto">
            <a:xfrm>
              <a:off x="846" y="1086"/>
              <a:ext cx="3138" cy="3138"/>
              <a:chOff x="846" y="1086"/>
              <a:chExt cx="3138" cy="3138"/>
            </a:xfrm>
          </p:grpSpPr>
          <p:sp>
            <p:nvSpPr>
              <p:cNvPr id="223265" name="SDW_Brick (v1/79-3)"/>
              <p:cNvSpPr>
                <a:spLocks noChangeAspect="1"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 flipH="1">
                <a:off x="2031" y="2271"/>
                <a:ext cx="768" cy="768"/>
              </a:xfrm>
              <a:prstGeom prst="ellipse">
                <a:avLst/>
              </a:prstGeom>
              <a:solidFill>
                <a:schemeClr val="folHlink"/>
              </a:solidFill>
              <a:ln w="508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dist="74053" dir="3542175" algn="ctr" rotWithShape="0">
                        <a:schemeClr val="bg2">
                          <a:alpha val="60001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36000" tIns="36000" rIns="36000" bIns="36000" anchor="ctr"/>
              <a:lstStyle/>
              <a:p>
                <a:pPr algn="ctr"/>
                <a:r>
                  <a:rPr lang="nl-BE" sz="1300" b="1" smtClean="0">
                    <a:solidFill>
                      <a:srgbClr val="FFFFFF"/>
                    </a:solidFill>
                  </a:rPr>
                  <a:t>HEALTH</a:t>
                </a:r>
                <a:endParaRPr lang="en-US" sz="1300" smtClean="0">
                  <a:solidFill>
                    <a:srgbClr val="515B6E"/>
                  </a:solidFill>
                </a:endParaRPr>
              </a:p>
            </p:txBody>
          </p:sp>
          <p:grpSp>
            <p:nvGrpSpPr>
              <p:cNvPr id="223266" name="Group 34"/>
              <p:cNvGrpSpPr>
                <a:grpSpLocks noChangeAspect="1"/>
              </p:cNvGrpSpPr>
              <p:nvPr/>
            </p:nvGrpSpPr>
            <p:grpSpPr bwMode="auto">
              <a:xfrm>
                <a:off x="846" y="1086"/>
                <a:ext cx="3138" cy="3138"/>
                <a:chOff x="846" y="1086"/>
                <a:chExt cx="3138" cy="3138"/>
              </a:xfrm>
            </p:grpSpPr>
            <p:grpSp>
              <p:nvGrpSpPr>
                <p:cNvPr id="223267" name="Group 35"/>
                <p:cNvGrpSpPr>
                  <a:grpSpLocks noChangeAspect="1"/>
                </p:cNvGrpSpPr>
                <p:nvPr/>
              </p:nvGrpSpPr>
              <p:grpSpPr bwMode="auto">
                <a:xfrm>
                  <a:off x="846" y="1086"/>
                  <a:ext cx="3138" cy="3138"/>
                  <a:chOff x="846" y="1086"/>
                  <a:chExt cx="3138" cy="3138"/>
                </a:xfrm>
              </p:grpSpPr>
              <p:sp>
                <p:nvSpPr>
                  <p:cNvPr id="223268" name="SDW_Brick (v1/79-4)"/>
                  <p:cNvSpPr>
                    <a:spLocks noChangeAspect="1" noChangeArrowheads="1"/>
                  </p:cNvSpPr>
                  <p:nvPr>
                    <p:custDataLst>
                      <p:tags r:id="rId14"/>
                    </p:custDataLst>
                  </p:nvPr>
                </p:nvSpPr>
                <p:spPr bwMode="auto">
                  <a:xfrm flipH="1">
                    <a:off x="3216" y="2271"/>
                    <a:ext cx="768" cy="76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5080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effectLst>
                          <a:outerShdw dist="74053" dir="3542175" algn="ctr" rotWithShape="0">
                            <a:schemeClr val="bg2">
                              <a:alpha val="60001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lIns="36000" tIns="36000" rIns="36000" bIns="36000" anchor="ctr"/>
                  <a:lstStyle/>
                  <a:p>
                    <a:pPr algn="ctr"/>
                    <a:r>
                      <a:rPr lang="nl-BE" sz="1100" b="1" smtClean="0">
                        <a:solidFill>
                          <a:srgbClr val="FFFFFF"/>
                        </a:solidFill>
                      </a:rPr>
                      <a:t>reintegration</a:t>
                    </a:r>
                    <a:endParaRPr lang="en-US" sz="1100" smtClean="0">
                      <a:solidFill>
                        <a:srgbClr val="515B6E"/>
                      </a:solidFill>
                    </a:endParaRPr>
                  </a:p>
                </p:txBody>
              </p:sp>
              <p:sp>
                <p:nvSpPr>
                  <p:cNvPr id="223269" name="SDW_Brick (v1/79-5)"/>
                  <p:cNvSpPr>
                    <a:spLocks noChangeAspect="1" noChangeArrowheads="1"/>
                  </p:cNvSpPr>
                  <p:nvPr>
                    <p:custDataLst>
                      <p:tags r:id="rId15"/>
                    </p:custDataLst>
                  </p:nvPr>
                </p:nvSpPr>
                <p:spPr bwMode="auto">
                  <a:xfrm flipH="1">
                    <a:off x="846" y="2271"/>
                    <a:ext cx="768" cy="76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5080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effectLst>
                          <a:outerShdw dist="74053" dir="3542175" algn="ctr" rotWithShape="0">
                            <a:schemeClr val="bg2">
                              <a:alpha val="60001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lIns="36000" tIns="36000" rIns="36000" bIns="36000" anchor="ctr"/>
                  <a:lstStyle/>
                  <a:p>
                    <a:pPr algn="ctr"/>
                    <a:r>
                      <a:rPr lang="nl-BE" sz="1200" b="1" smtClean="0">
                        <a:solidFill>
                          <a:srgbClr val="FFFFFF"/>
                        </a:solidFill>
                      </a:rPr>
                      <a:t>sickness</a:t>
                    </a:r>
                    <a:endParaRPr lang="en-US" sz="1200" smtClean="0">
                      <a:solidFill>
                        <a:srgbClr val="515B6E"/>
                      </a:solidFill>
                    </a:endParaRPr>
                  </a:p>
                </p:txBody>
              </p:sp>
              <p:sp>
                <p:nvSpPr>
                  <p:cNvPr id="223270" name="SDW_Brick (v1/79-6)"/>
                  <p:cNvSpPr>
                    <a:spLocks noChangeAspect="1" noChangeArrowheads="1"/>
                  </p:cNvSpPr>
                  <p:nvPr>
                    <p:custDataLst>
                      <p:tags r:id="rId16"/>
                    </p:custDataLst>
                  </p:nvPr>
                </p:nvSpPr>
                <p:spPr bwMode="auto">
                  <a:xfrm flipH="1">
                    <a:off x="2031" y="1086"/>
                    <a:ext cx="768" cy="768"/>
                  </a:xfrm>
                  <a:prstGeom prst="ellipse">
                    <a:avLst/>
                  </a:prstGeom>
                  <a:solidFill>
                    <a:schemeClr val="hlink"/>
                  </a:solidFill>
                  <a:ln w="5080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effectLst>
                          <a:outerShdw dist="74053" dir="3542175" algn="ctr" rotWithShape="0">
                            <a:schemeClr val="bg2">
                              <a:alpha val="60001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lIns="36000" tIns="36000" rIns="36000" bIns="36000" anchor="ctr"/>
                  <a:lstStyle/>
                  <a:p>
                    <a:pPr algn="ctr"/>
                    <a:r>
                      <a:rPr lang="nl-BE" sz="1200" b="1" smtClean="0">
                        <a:solidFill>
                          <a:srgbClr val="FFFFFF"/>
                        </a:solidFill>
                      </a:rPr>
                      <a:t>movement</a:t>
                    </a:r>
                    <a:endParaRPr lang="en-US" sz="1800" smtClean="0">
                      <a:solidFill>
                        <a:srgbClr val="515B6E"/>
                      </a:solidFill>
                    </a:endParaRPr>
                  </a:p>
                </p:txBody>
              </p:sp>
              <p:sp>
                <p:nvSpPr>
                  <p:cNvPr id="223271" name="SDW_Brick (v1/79-7)"/>
                  <p:cNvSpPr>
                    <a:spLocks noChangeAspect="1" noChangeArrowheads="1"/>
                  </p:cNvSpPr>
                  <p:nvPr>
                    <p:custDataLst>
                      <p:tags r:id="rId17"/>
                    </p:custDataLst>
                  </p:nvPr>
                </p:nvSpPr>
                <p:spPr bwMode="auto">
                  <a:xfrm flipH="1">
                    <a:off x="2031" y="3456"/>
                    <a:ext cx="768" cy="768"/>
                  </a:xfrm>
                  <a:prstGeom prst="ellipse">
                    <a:avLst/>
                  </a:prstGeom>
                  <a:solidFill>
                    <a:schemeClr val="tx2"/>
                  </a:solidFill>
                  <a:ln w="5080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effectLst>
                          <a:outerShdw dist="74053" dir="3542175" algn="ctr" rotWithShape="0">
                            <a:schemeClr val="bg2">
                              <a:alpha val="60001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lIns="36000" tIns="36000" rIns="36000" bIns="36000" anchor="ctr"/>
                  <a:lstStyle/>
                  <a:p>
                    <a:pPr algn="ctr"/>
                    <a:r>
                      <a:rPr lang="nl-BE" sz="1200" b="1" dirty="0" err="1" smtClean="0">
                        <a:solidFill>
                          <a:srgbClr val="FFFFFF"/>
                        </a:solidFill>
                      </a:rPr>
                      <a:t>work</a:t>
                    </a:r>
                    <a:r>
                      <a:rPr lang="nl-BE" sz="1200" b="1" dirty="0" smtClean="0">
                        <a:solidFill>
                          <a:srgbClr val="FFFFFF"/>
                        </a:solidFill>
                      </a:rPr>
                      <a:t>-life</a:t>
                    </a:r>
                    <a:endParaRPr lang="en-US" sz="1800" dirty="0" smtClean="0">
                      <a:solidFill>
                        <a:srgbClr val="515B6E"/>
                      </a:solidFill>
                    </a:endParaRPr>
                  </a:p>
                </p:txBody>
              </p:sp>
            </p:grpSp>
            <p:grpSp>
              <p:nvGrpSpPr>
                <p:cNvPr id="223272" name="Group 40"/>
                <p:cNvGrpSpPr>
                  <a:grpSpLocks noChangeAspect="1"/>
                </p:cNvGrpSpPr>
                <p:nvPr/>
              </p:nvGrpSpPr>
              <p:grpSpPr bwMode="auto">
                <a:xfrm>
                  <a:off x="1194" y="1434"/>
                  <a:ext cx="2443" cy="2443"/>
                  <a:chOff x="1194" y="1434"/>
                  <a:chExt cx="2443" cy="2443"/>
                </a:xfrm>
              </p:grpSpPr>
              <p:sp>
                <p:nvSpPr>
                  <p:cNvPr id="223273" name="SDW_Brick (v1/79-8)"/>
                  <p:cNvSpPr>
                    <a:spLocks noChangeAspect="1" noChangeArrowheads="1"/>
                  </p:cNvSpPr>
                  <p:nvPr>
                    <p:custDataLst>
                      <p:tags r:id="rId10"/>
                    </p:custDataLst>
                  </p:nvPr>
                </p:nvSpPr>
                <p:spPr bwMode="auto">
                  <a:xfrm flipH="1">
                    <a:off x="2869" y="3109"/>
                    <a:ext cx="768" cy="768"/>
                  </a:xfrm>
                  <a:prstGeom prst="ellipse">
                    <a:avLst/>
                  </a:prstGeom>
                  <a:solidFill>
                    <a:schemeClr val="tx2"/>
                  </a:solidFill>
                  <a:ln w="5080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effectLst>
                          <a:outerShdw dist="74053" dir="3542175" algn="ctr" rotWithShape="0">
                            <a:schemeClr val="bg2">
                              <a:alpha val="60001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lIns="36000" tIns="36000" rIns="36000" bIns="36000" anchor="ctr"/>
                  <a:lstStyle/>
                  <a:p>
                    <a:pPr algn="ctr"/>
                    <a:r>
                      <a:rPr lang="nl-BE" sz="1200" b="1" smtClean="0">
                        <a:solidFill>
                          <a:srgbClr val="FFFFFF"/>
                        </a:solidFill>
                      </a:rPr>
                      <a:t>stress</a:t>
                    </a:r>
                  </a:p>
                  <a:p>
                    <a:pPr algn="ctr"/>
                    <a:r>
                      <a:rPr lang="nl-BE" sz="1200" b="1" smtClean="0">
                        <a:solidFill>
                          <a:srgbClr val="FFFFFF"/>
                        </a:solidFill>
                      </a:rPr>
                      <a:t>resilience</a:t>
                    </a:r>
                    <a:endParaRPr lang="en-US" sz="1800" smtClean="0">
                      <a:solidFill>
                        <a:srgbClr val="515B6E"/>
                      </a:solidFill>
                    </a:endParaRPr>
                  </a:p>
                </p:txBody>
              </p:sp>
              <p:sp>
                <p:nvSpPr>
                  <p:cNvPr id="223274" name="SDW_Brick (v1/79-9)"/>
                  <p:cNvSpPr>
                    <a:spLocks noChangeAspect="1" noChangeArrowheads="1"/>
                  </p:cNvSpPr>
                  <p:nvPr>
                    <p:custDataLst>
                      <p:tags r:id="rId11"/>
                    </p:custDataLst>
                  </p:nvPr>
                </p:nvSpPr>
                <p:spPr bwMode="auto">
                  <a:xfrm flipH="1">
                    <a:off x="1194" y="1434"/>
                    <a:ext cx="768" cy="768"/>
                  </a:xfrm>
                  <a:prstGeom prst="ellipse">
                    <a:avLst/>
                  </a:prstGeom>
                  <a:solidFill>
                    <a:schemeClr val="hlink"/>
                  </a:solidFill>
                  <a:ln w="5080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effectLst>
                          <a:outerShdw dist="74053" dir="3542175" algn="ctr" rotWithShape="0">
                            <a:schemeClr val="bg2">
                              <a:alpha val="60001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lIns="36000" tIns="36000" rIns="36000" bIns="36000" anchor="ctr"/>
                  <a:lstStyle/>
                  <a:p>
                    <a:pPr algn="ctr"/>
                    <a:r>
                      <a:rPr lang="nl-BE" sz="1200" b="1" smtClean="0">
                        <a:solidFill>
                          <a:srgbClr val="FFFFFF"/>
                        </a:solidFill>
                      </a:rPr>
                      <a:t>alcohol, drugs &amp; smoking</a:t>
                    </a:r>
                    <a:endParaRPr lang="en-US" sz="1800" smtClean="0">
                      <a:solidFill>
                        <a:srgbClr val="515B6E"/>
                      </a:solidFill>
                    </a:endParaRPr>
                  </a:p>
                </p:txBody>
              </p:sp>
              <p:sp>
                <p:nvSpPr>
                  <p:cNvPr id="223275" name="SDW_Brick (v1/79-10)"/>
                  <p:cNvSpPr>
                    <a:spLocks noChangeAspect="1" noChangeArrowheads="1"/>
                  </p:cNvSpPr>
                  <p:nvPr>
                    <p:custDataLst>
                      <p:tags r:id="rId12"/>
                    </p:custDataLst>
                  </p:nvPr>
                </p:nvSpPr>
                <p:spPr bwMode="auto">
                  <a:xfrm flipH="1">
                    <a:off x="2869" y="1434"/>
                    <a:ext cx="768" cy="768"/>
                  </a:xfrm>
                  <a:prstGeom prst="ellipse">
                    <a:avLst/>
                  </a:prstGeom>
                  <a:solidFill>
                    <a:schemeClr val="hlink"/>
                  </a:solidFill>
                  <a:ln w="5080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effectLst>
                          <a:outerShdw dist="74053" dir="3542175" algn="ctr" rotWithShape="0">
                            <a:schemeClr val="bg2">
                              <a:alpha val="60001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lIns="36000" tIns="36000" rIns="36000" bIns="36000" anchor="ctr"/>
                  <a:lstStyle/>
                  <a:p>
                    <a:pPr algn="ctr"/>
                    <a:r>
                      <a:rPr lang="nl-BE" sz="1200" b="1" smtClean="0">
                        <a:solidFill>
                          <a:srgbClr val="FFFFFF"/>
                        </a:solidFill>
                      </a:rPr>
                      <a:t>nutrition</a:t>
                    </a:r>
                    <a:endParaRPr lang="en-US" sz="1800" smtClean="0">
                      <a:solidFill>
                        <a:srgbClr val="515B6E"/>
                      </a:solidFill>
                    </a:endParaRPr>
                  </a:p>
                </p:txBody>
              </p:sp>
              <p:sp>
                <p:nvSpPr>
                  <p:cNvPr id="223276" name="SDW_Brick (v1/79-11)"/>
                  <p:cNvSpPr>
                    <a:spLocks noChangeAspect="1" noChangeArrowheads="1"/>
                  </p:cNvSpPr>
                  <p:nvPr>
                    <p:custDataLst>
                      <p:tags r:id="rId13"/>
                    </p:custDataLst>
                  </p:nvPr>
                </p:nvSpPr>
                <p:spPr bwMode="auto">
                  <a:xfrm flipH="1">
                    <a:off x="1194" y="3109"/>
                    <a:ext cx="768" cy="768"/>
                  </a:xfrm>
                  <a:prstGeom prst="ellipse">
                    <a:avLst/>
                  </a:prstGeom>
                  <a:solidFill>
                    <a:schemeClr val="tx2"/>
                  </a:solidFill>
                  <a:ln w="5080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effectLst>
                          <a:outerShdw dist="74053" dir="3542175" algn="ctr" rotWithShape="0">
                            <a:schemeClr val="bg2">
                              <a:alpha val="60001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lIns="36000" tIns="36000" rIns="36000" bIns="36000" anchor="ctr"/>
                  <a:lstStyle/>
                  <a:p>
                    <a:pPr algn="ctr"/>
                    <a:r>
                      <a:rPr lang="nl-BE" sz="1200" b="1" smtClean="0">
                        <a:solidFill>
                          <a:srgbClr val="FFFFFF"/>
                        </a:solidFill>
                      </a:rPr>
                      <a:t>ergonomy</a:t>
                    </a:r>
                    <a:endParaRPr lang="en-US" sz="1800" smtClean="0">
                      <a:solidFill>
                        <a:srgbClr val="515B6E"/>
                      </a:solidFill>
                    </a:endParaRPr>
                  </a:p>
                </p:txBody>
              </p:sp>
            </p:grpSp>
          </p:grpSp>
        </p:grpSp>
        <p:cxnSp>
          <p:nvCxnSpPr>
            <p:cNvPr id="223277" name="SDW_Brick (v1/79-12)"/>
            <p:cNvCxnSpPr>
              <a:cxnSpLocks noChangeAspect="1" noChangeShapeType="1"/>
              <a:stCxn id="223276" idx="1"/>
              <a:endCxn id="223265" idx="5"/>
            </p:cNvCxnSpPr>
            <p:nvPr>
              <p:custDataLst>
                <p:tags r:id="rId3"/>
              </p:custDataLst>
            </p:nvPr>
          </p:nvCxnSpPr>
          <p:spPr bwMode="auto">
            <a:xfrm flipV="1">
              <a:off x="1849" y="2942"/>
              <a:ext cx="294" cy="263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 w="med" len="sm"/>
              <a:tailEnd type="none" w="med" len="sm"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74053" dir="3542175" algn="ctr" rotWithShape="0">
                      <a:schemeClr val="bg2">
                        <a:alpha val="60001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278" name="SDW_Brick (v1/79-13)"/>
            <p:cNvCxnSpPr>
              <a:cxnSpLocks noChangeAspect="1" noChangeShapeType="1"/>
              <a:stCxn id="223273" idx="7"/>
              <a:endCxn id="223265" idx="3"/>
            </p:cNvCxnSpPr>
            <p:nvPr>
              <p:custDataLst>
                <p:tags r:id="rId4"/>
              </p:custDataLst>
            </p:nvPr>
          </p:nvCxnSpPr>
          <p:spPr bwMode="auto">
            <a:xfrm flipH="1" flipV="1">
              <a:off x="2686" y="2942"/>
              <a:ext cx="295" cy="263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 w="med" len="sm"/>
              <a:tailEnd type="none" w="med" len="sm"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74053" dir="3542175" algn="ctr" rotWithShape="0">
                      <a:schemeClr val="bg2">
                        <a:alpha val="60001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279" name="SDW_Brick (v1/79-14)"/>
            <p:cNvCxnSpPr>
              <a:cxnSpLocks noChangeAspect="1" noChangeShapeType="1"/>
              <a:stCxn id="223268" idx="6"/>
              <a:endCxn id="223265" idx="2"/>
            </p:cNvCxnSpPr>
            <p:nvPr>
              <p:custDataLst>
                <p:tags r:id="rId5"/>
              </p:custDataLst>
            </p:nvPr>
          </p:nvCxnSpPr>
          <p:spPr bwMode="auto">
            <a:xfrm flipH="1">
              <a:off x="2815" y="2655"/>
              <a:ext cx="385" cy="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 w="med" len="sm"/>
              <a:tailEnd type="none" w="med" len="sm"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74053" dir="3542175" algn="ctr" rotWithShape="0">
                      <a:schemeClr val="bg2">
                        <a:alpha val="60001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280" name="SDW_Brick (v1/79-15)"/>
            <p:cNvCxnSpPr>
              <a:cxnSpLocks noChangeAspect="1" noChangeShapeType="1"/>
              <a:stCxn id="223275" idx="5"/>
              <a:endCxn id="223265" idx="1"/>
            </p:cNvCxnSpPr>
            <p:nvPr>
              <p:custDataLst>
                <p:tags r:id="rId6"/>
              </p:custDataLst>
            </p:nvPr>
          </p:nvCxnSpPr>
          <p:spPr bwMode="auto">
            <a:xfrm flipH="1">
              <a:off x="2686" y="2105"/>
              <a:ext cx="295" cy="262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 w="med" len="sm"/>
              <a:tailEnd type="none" w="med" len="sm"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74053" dir="3542175" algn="ctr" rotWithShape="0">
                      <a:schemeClr val="bg2">
                        <a:alpha val="60001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281" name="SDW_Brick (v1/79-16)"/>
            <p:cNvCxnSpPr>
              <a:cxnSpLocks noChangeAspect="1" noChangeShapeType="1"/>
              <a:stCxn id="223265" idx="7"/>
              <a:endCxn id="223274" idx="3"/>
            </p:cNvCxnSpPr>
            <p:nvPr>
              <p:custDataLst>
                <p:tags r:id="rId7"/>
              </p:custDataLst>
            </p:nvPr>
          </p:nvCxnSpPr>
          <p:spPr bwMode="auto">
            <a:xfrm flipH="1" flipV="1">
              <a:off x="1849" y="2105"/>
              <a:ext cx="294" cy="262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 w="med" len="sm"/>
              <a:tailEnd type="none" w="med" len="sm"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74053" dir="3542175" algn="ctr" rotWithShape="0">
                      <a:schemeClr val="bg2">
                        <a:alpha val="60001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282" name="SDW_Brick (v1/79-17)"/>
            <p:cNvCxnSpPr>
              <a:cxnSpLocks noChangeAspect="1" noChangeShapeType="1"/>
              <a:stCxn id="223265" idx="0"/>
              <a:endCxn id="223270" idx="4"/>
            </p:cNvCxnSpPr>
            <p:nvPr>
              <p:custDataLst>
                <p:tags r:id="rId8"/>
              </p:custDataLst>
            </p:nvPr>
          </p:nvCxnSpPr>
          <p:spPr bwMode="auto">
            <a:xfrm flipV="1">
              <a:off x="2415" y="1870"/>
              <a:ext cx="0" cy="385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 w="med" len="sm"/>
              <a:tailEnd type="none" w="med" len="sm"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74053" dir="3542175" algn="ctr" rotWithShape="0">
                      <a:schemeClr val="bg2">
                        <a:alpha val="60001"/>
                      </a:schemeClr>
                    </a:outerShdw>
                  </a:effectLst>
                </a14:hiddenEffects>
              </a:ext>
            </a:extLst>
          </p:spPr>
        </p:cxnSp>
      </p:grpSp>
      <p:pic>
        <p:nvPicPr>
          <p:cNvPr id="223283" name="Picture 51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2950" y="1397000"/>
            <a:ext cx="1436688" cy="1509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3284" name="Picture 52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9313" y="4549775"/>
            <a:ext cx="1341437" cy="178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3285" name="Picture 53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1050" y="3003550"/>
            <a:ext cx="1400175" cy="1595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6839388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7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-306388"/>
            <a:ext cx="8229600" cy="1143001"/>
          </a:xfrm>
        </p:spPr>
        <p:txBody>
          <a:bodyPr/>
          <a:lstStyle/>
          <a:p>
            <a:pPr eaLnBrk="1" hangingPunct="1"/>
            <a:r>
              <a:rPr lang="en-US" dirty="0" err="1" smtClean="0">
                <a:latin typeface="Verdana" charset="0"/>
              </a:rPr>
              <a:t>Vitaliteit</a:t>
            </a:r>
            <a:endParaRPr lang="en-US" dirty="0" smtClean="0">
              <a:latin typeface="Verdana" charset="0"/>
            </a:endParaRPr>
          </a:p>
        </p:txBody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981075"/>
            <a:ext cx="8496300" cy="5256213"/>
          </a:xfrm>
        </p:spPr>
        <p:txBody>
          <a:bodyPr/>
          <a:lstStyle/>
          <a:p>
            <a:pPr eaLnBrk="1" hangingPunct="1">
              <a:buFont typeface="Wingdings" charset="2"/>
              <a:buNone/>
            </a:pPr>
            <a:r>
              <a:rPr lang="nl-BE" sz="3600" b="0" dirty="0" smtClean="0"/>
              <a:t>Wat mag u verwachten ?</a:t>
            </a:r>
          </a:p>
          <a:p>
            <a:pPr eaLnBrk="1" hangingPunct="1">
              <a:buFont typeface="Wingdings" charset="2"/>
              <a:buNone/>
            </a:pPr>
            <a:endParaRPr lang="nl-BE" sz="2400" b="0" dirty="0" smtClean="0"/>
          </a:p>
          <a:p>
            <a:pPr lvl="1" eaLnBrk="1" hangingPunct="1">
              <a:spcAft>
                <a:spcPts val="1200"/>
              </a:spcAft>
              <a:buFont typeface="Arial" charset="0"/>
              <a:buNone/>
            </a:pPr>
            <a:r>
              <a:rPr lang="nl-BE" sz="2400" dirty="0" smtClean="0"/>
              <a:t>Welzijn en motivatie: positieve energie</a:t>
            </a:r>
          </a:p>
          <a:p>
            <a:pPr lvl="1" eaLnBrk="1" hangingPunct="1">
              <a:spcAft>
                <a:spcPts val="1200"/>
              </a:spcAft>
              <a:buNone/>
            </a:pPr>
            <a:r>
              <a:rPr lang="nl-BE" sz="2400" dirty="0"/>
              <a:t>Actiedomein </a:t>
            </a:r>
            <a:r>
              <a:rPr lang="nl-BE" sz="2400" dirty="0" err="1"/>
              <a:t>Still</a:t>
            </a:r>
            <a:r>
              <a:rPr lang="nl-BE" sz="2400" dirty="0"/>
              <a:t> </a:t>
            </a:r>
            <a:r>
              <a:rPr lang="nl-BE" sz="2400" dirty="0" err="1"/>
              <a:t>Movin</a:t>
            </a:r>
            <a:endParaRPr lang="nl-BE" sz="2400" dirty="0"/>
          </a:p>
          <a:p>
            <a:pPr lvl="1" eaLnBrk="1" hangingPunct="1">
              <a:spcAft>
                <a:spcPts val="1200"/>
              </a:spcAft>
              <a:buFont typeface="Arial" charset="0"/>
              <a:buNone/>
            </a:pPr>
            <a:r>
              <a:rPr lang="nl-BE" sz="2400" dirty="0" smtClean="0"/>
              <a:t>IVM en de plaats van gezondheid in een organisatie</a:t>
            </a:r>
          </a:p>
          <a:p>
            <a:pPr lvl="1" eaLnBrk="1" hangingPunct="1">
              <a:spcAft>
                <a:spcPts val="1200"/>
              </a:spcAft>
              <a:buFont typeface="Arial" charset="0"/>
              <a:buNone/>
            </a:pPr>
            <a:r>
              <a:rPr lang="nl-BE" sz="2400" dirty="0" smtClean="0"/>
              <a:t>Aanpak:	Beleidsmatig - waarom</a:t>
            </a:r>
          </a:p>
          <a:p>
            <a:pPr lvl="1" eaLnBrk="1" hangingPunct="1">
              <a:spcAft>
                <a:spcPts val="1200"/>
              </a:spcAft>
              <a:buFont typeface="Arial" charset="0"/>
              <a:buNone/>
            </a:pPr>
            <a:r>
              <a:rPr lang="nl-BE" sz="2400" dirty="0" smtClean="0"/>
              <a:t>			Thematisch - wat</a:t>
            </a:r>
          </a:p>
          <a:p>
            <a:pPr lvl="1" eaLnBrk="1" hangingPunct="1">
              <a:spcAft>
                <a:spcPts val="1200"/>
              </a:spcAft>
              <a:buFont typeface="Arial" charset="0"/>
              <a:buNone/>
            </a:pPr>
            <a:r>
              <a:rPr lang="nl-BE" sz="2400" dirty="0" smtClean="0"/>
              <a:t>			Participatief – hoe en wie</a:t>
            </a:r>
          </a:p>
          <a:p>
            <a:pPr lvl="1" eaLnBrk="1" hangingPunct="1">
              <a:buFont typeface="Arial" charset="0"/>
              <a:buNone/>
            </a:pPr>
            <a:endParaRPr lang="fr-BE" sz="2400" dirty="0" smtClean="0"/>
          </a:p>
          <a:p>
            <a:pPr lvl="1" eaLnBrk="1" hangingPunct="1">
              <a:buFont typeface="Arial" charset="0"/>
              <a:buNone/>
            </a:pPr>
            <a:endParaRPr lang="en-US" sz="2400" dirty="0"/>
          </a:p>
          <a:p>
            <a:pPr lvl="1" eaLnBrk="1" hangingPunct="1">
              <a:buFont typeface="Arial" charset="0"/>
              <a:buNone/>
            </a:pPr>
            <a:endParaRPr lang="en-US" sz="2800" dirty="0"/>
          </a:p>
          <a:p>
            <a:pPr eaLnBrk="1" hangingPunct="1"/>
            <a:endParaRPr lang="en-US" sz="1000" dirty="0"/>
          </a:p>
          <a:p>
            <a:pPr lvl="2" eaLnBrk="1" hangingPunct="1"/>
            <a:endParaRPr lang="en-US" sz="1000" dirty="0"/>
          </a:p>
          <a:p>
            <a:pPr lvl="2" eaLnBrk="1" hangingPunct="1"/>
            <a:endParaRPr lang="en-US" sz="1000" dirty="0"/>
          </a:p>
          <a:p>
            <a:pPr lvl="2" eaLnBrk="1" hangingPunct="1"/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Gezondheidsbeleid - fasen</a:t>
            </a:r>
            <a:endParaRPr lang="nl-NL" dirty="0"/>
          </a:p>
        </p:txBody>
      </p:sp>
      <p:sp>
        <p:nvSpPr>
          <p:cNvPr id="5" name="Tekstvak 4"/>
          <p:cNvSpPr txBox="1"/>
          <p:nvPr/>
        </p:nvSpPr>
        <p:spPr>
          <a:xfrm>
            <a:off x="5638800" y="1676400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>
                <a:latin typeface="+mn-lt"/>
              </a:rPr>
              <a:t>Draagvlak</a:t>
            </a:r>
            <a:endParaRPr lang="nl-NL" sz="2400" dirty="0">
              <a:latin typeface="+mn-lt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5943600" y="4796135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>
                <a:latin typeface="+mn-lt"/>
              </a:rPr>
              <a:t>Analyse</a:t>
            </a:r>
            <a:endParaRPr lang="nl-NL" sz="2400" dirty="0">
              <a:latin typeface="+mn-lt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1828800" y="4796135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>
                <a:latin typeface="+mn-lt"/>
              </a:rPr>
              <a:t>Actie</a:t>
            </a:r>
            <a:endParaRPr lang="nl-NL" sz="2400" dirty="0">
              <a:latin typeface="+mn-lt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3962400" y="5634335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>
                <a:latin typeface="+mn-lt"/>
              </a:rPr>
              <a:t>Plan</a:t>
            </a:r>
            <a:endParaRPr lang="nl-NL" sz="2400" dirty="0">
              <a:latin typeface="+mn-lt"/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3276600" y="3657600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Communicatie</a:t>
            </a:r>
            <a:endParaRPr lang="nl-NL" sz="2400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2" name="Tekstvak 11"/>
          <p:cNvSpPr txBox="1"/>
          <p:nvPr/>
        </p:nvSpPr>
        <p:spPr>
          <a:xfrm>
            <a:off x="7086600" y="3124200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>
                <a:latin typeface="+mn-lt"/>
              </a:rPr>
              <a:t>Structuur</a:t>
            </a:r>
            <a:endParaRPr lang="nl-NL" sz="2400" dirty="0">
              <a:latin typeface="+mn-lt"/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304800" y="3124200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>
                <a:latin typeface="+mn-lt"/>
              </a:rPr>
              <a:t>Evaluatie</a:t>
            </a:r>
            <a:endParaRPr lang="nl-NL" sz="2400" dirty="0">
              <a:latin typeface="+mn-lt"/>
            </a:endParaRPr>
          </a:p>
        </p:txBody>
      </p:sp>
      <p:sp>
        <p:nvSpPr>
          <p:cNvPr id="14" name="Tekstvak 13"/>
          <p:cNvSpPr txBox="1"/>
          <p:nvPr/>
        </p:nvSpPr>
        <p:spPr>
          <a:xfrm>
            <a:off x="1524000" y="1676400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>
                <a:latin typeface="+mn-lt"/>
              </a:rPr>
              <a:t>Verankering</a:t>
            </a:r>
            <a:endParaRPr lang="nl-NL" sz="2400" dirty="0">
              <a:latin typeface="+mn-lt"/>
            </a:endParaRPr>
          </a:p>
        </p:txBody>
      </p:sp>
      <p:cxnSp>
        <p:nvCxnSpPr>
          <p:cNvPr id="16" name="Rechte verbindingslijn met pijl 15"/>
          <p:cNvCxnSpPr/>
          <p:nvPr/>
        </p:nvCxnSpPr>
        <p:spPr>
          <a:xfrm>
            <a:off x="3810000" y="1981200"/>
            <a:ext cx="1447800" cy="1588"/>
          </a:xfrm>
          <a:prstGeom prst="straightConnector1">
            <a:avLst/>
          </a:prstGeom>
          <a:ln w="76200">
            <a:solidFill>
              <a:srgbClr val="FBAB18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met pijl 16"/>
          <p:cNvCxnSpPr/>
          <p:nvPr/>
        </p:nvCxnSpPr>
        <p:spPr>
          <a:xfrm rot="16200000" flipH="1">
            <a:off x="6819900" y="2247900"/>
            <a:ext cx="914400" cy="838200"/>
          </a:xfrm>
          <a:prstGeom prst="straightConnector1">
            <a:avLst/>
          </a:prstGeom>
          <a:ln w="76200">
            <a:solidFill>
              <a:srgbClr val="FBAB18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Rechte verbindingslijn met pijl 19"/>
          <p:cNvCxnSpPr>
            <a:endCxn id="6" idx="0"/>
          </p:cNvCxnSpPr>
          <p:nvPr/>
        </p:nvCxnSpPr>
        <p:spPr>
          <a:xfrm rot="5400000">
            <a:off x="6764983" y="3864917"/>
            <a:ext cx="1138535" cy="723900"/>
          </a:xfrm>
          <a:prstGeom prst="straightConnector1">
            <a:avLst/>
          </a:prstGeom>
          <a:ln w="76200">
            <a:solidFill>
              <a:srgbClr val="FBAB18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Rechte verbindingslijn met pijl 21"/>
          <p:cNvCxnSpPr/>
          <p:nvPr/>
        </p:nvCxnSpPr>
        <p:spPr>
          <a:xfrm rot="10800000" flipV="1">
            <a:off x="4953000" y="5334000"/>
            <a:ext cx="1371600" cy="533400"/>
          </a:xfrm>
          <a:prstGeom prst="straightConnector1">
            <a:avLst/>
          </a:prstGeom>
          <a:ln w="76200">
            <a:solidFill>
              <a:srgbClr val="FBAB18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Rechte verbindingslijn met pijl 23"/>
          <p:cNvCxnSpPr/>
          <p:nvPr/>
        </p:nvCxnSpPr>
        <p:spPr>
          <a:xfrm rot="10800000">
            <a:off x="2438400" y="5329535"/>
            <a:ext cx="1295400" cy="533400"/>
          </a:xfrm>
          <a:prstGeom prst="straightConnector1">
            <a:avLst/>
          </a:prstGeom>
          <a:ln w="76200">
            <a:solidFill>
              <a:srgbClr val="FBAB18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Rechte verbindingslijn met pijl 25"/>
          <p:cNvCxnSpPr/>
          <p:nvPr/>
        </p:nvCxnSpPr>
        <p:spPr>
          <a:xfrm rot="16200000" flipV="1">
            <a:off x="952500" y="3848100"/>
            <a:ext cx="1143000" cy="762000"/>
          </a:xfrm>
          <a:prstGeom prst="straightConnector1">
            <a:avLst/>
          </a:prstGeom>
          <a:ln w="76200">
            <a:solidFill>
              <a:srgbClr val="FBAB18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Rechte verbindingslijn met pijl 27"/>
          <p:cNvCxnSpPr/>
          <p:nvPr/>
        </p:nvCxnSpPr>
        <p:spPr>
          <a:xfrm flipV="1">
            <a:off x="1143000" y="2209800"/>
            <a:ext cx="1066800" cy="838200"/>
          </a:xfrm>
          <a:prstGeom prst="straightConnector1">
            <a:avLst/>
          </a:prstGeom>
          <a:ln w="76200">
            <a:solidFill>
              <a:srgbClr val="FBAB18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Rechte verbindingslijn 14"/>
          <p:cNvCxnSpPr/>
          <p:nvPr/>
        </p:nvCxnSpPr>
        <p:spPr>
          <a:xfrm>
            <a:off x="2893687" y="2276872"/>
            <a:ext cx="992513" cy="1380728"/>
          </a:xfrm>
          <a:prstGeom prst="line">
            <a:avLst/>
          </a:prstGeom>
          <a:ln w="63500">
            <a:solidFill>
              <a:srgbClr val="FBAB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Rechte verbindingslijn 35"/>
          <p:cNvCxnSpPr/>
          <p:nvPr/>
        </p:nvCxnSpPr>
        <p:spPr>
          <a:xfrm>
            <a:off x="2051720" y="3501008"/>
            <a:ext cx="1152128" cy="387424"/>
          </a:xfrm>
          <a:prstGeom prst="line">
            <a:avLst/>
          </a:prstGeom>
          <a:ln w="63500">
            <a:solidFill>
              <a:srgbClr val="FBAB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Rechte verbindingslijn 36"/>
          <p:cNvCxnSpPr/>
          <p:nvPr/>
        </p:nvCxnSpPr>
        <p:spPr>
          <a:xfrm flipH="1">
            <a:off x="5194729" y="2276872"/>
            <a:ext cx="825071" cy="1380728"/>
          </a:xfrm>
          <a:prstGeom prst="line">
            <a:avLst/>
          </a:prstGeom>
          <a:ln w="63500">
            <a:solidFill>
              <a:srgbClr val="FBAB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Rechte verbindingslijn 37"/>
          <p:cNvCxnSpPr/>
          <p:nvPr/>
        </p:nvCxnSpPr>
        <p:spPr>
          <a:xfrm>
            <a:off x="5257800" y="4145006"/>
            <a:ext cx="762000" cy="735875"/>
          </a:xfrm>
          <a:prstGeom prst="line">
            <a:avLst/>
          </a:prstGeom>
          <a:ln w="63500">
            <a:solidFill>
              <a:srgbClr val="FBAB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Rechte verbindingslijn 43"/>
          <p:cNvCxnSpPr/>
          <p:nvPr/>
        </p:nvCxnSpPr>
        <p:spPr>
          <a:xfrm flipH="1">
            <a:off x="3067048" y="4195443"/>
            <a:ext cx="800102" cy="735875"/>
          </a:xfrm>
          <a:prstGeom prst="line">
            <a:avLst/>
          </a:prstGeom>
          <a:ln w="63500">
            <a:solidFill>
              <a:srgbClr val="FBAB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Rechte verbindingslijn 44"/>
          <p:cNvCxnSpPr/>
          <p:nvPr/>
        </p:nvCxnSpPr>
        <p:spPr>
          <a:xfrm>
            <a:off x="4572000" y="4226867"/>
            <a:ext cx="0" cy="1323817"/>
          </a:xfrm>
          <a:prstGeom prst="line">
            <a:avLst/>
          </a:prstGeom>
          <a:ln w="63500">
            <a:solidFill>
              <a:srgbClr val="FBAB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Rechte verbindingslijn 49"/>
          <p:cNvCxnSpPr/>
          <p:nvPr/>
        </p:nvCxnSpPr>
        <p:spPr>
          <a:xfrm flipV="1">
            <a:off x="5680471" y="3501008"/>
            <a:ext cx="1177529" cy="387424"/>
          </a:xfrm>
          <a:prstGeom prst="line">
            <a:avLst/>
          </a:prstGeom>
          <a:ln w="63500">
            <a:solidFill>
              <a:srgbClr val="FBAB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1" grpId="0"/>
      <p:bldP spid="12" grpId="0"/>
      <p:bldP spid="13" grpId="0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Gezondheidsbeleid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143000"/>
            <a:ext cx="8610600" cy="4525963"/>
          </a:xfrm>
        </p:spPr>
        <p:txBody>
          <a:bodyPr/>
          <a:lstStyle/>
          <a:p>
            <a:pPr>
              <a:buNone/>
            </a:pPr>
            <a:r>
              <a:rPr lang="nl-NL" b="0" dirty="0" smtClean="0"/>
              <a:t>Beleidsmatig</a:t>
            </a:r>
          </a:p>
          <a:p>
            <a:pPr>
              <a:buNone/>
            </a:pPr>
            <a:r>
              <a:rPr lang="nl-NL" b="0" dirty="0" smtClean="0"/>
              <a:t>	</a:t>
            </a:r>
          </a:p>
          <a:p>
            <a:pPr>
              <a:buNone/>
            </a:pPr>
            <a:r>
              <a:rPr lang="nl-NL" sz="2400" b="0" dirty="0" smtClean="0"/>
              <a:t>	</a:t>
            </a:r>
            <a:r>
              <a:rPr lang="nl-NL" sz="2400" b="0" dirty="0" smtClean="0"/>
              <a:t>Werkgroep </a:t>
            </a:r>
            <a:r>
              <a:rPr lang="nl-NL" sz="2400" b="0" dirty="0" smtClean="0"/>
              <a:t>- Visie</a:t>
            </a:r>
          </a:p>
          <a:p>
            <a:pPr>
              <a:buNone/>
            </a:pPr>
            <a:r>
              <a:rPr lang="nl-NL" sz="2400" b="0" dirty="0" smtClean="0"/>
              <a:t>	</a:t>
            </a:r>
            <a:r>
              <a:rPr lang="nl-NL" sz="2400" b="0" dirty="0"/>
              <a:t>Bedrijfsgezondheidsprofiel </a:t>
            </a:r>
            <a:r>
              <a:rPr lang="nl-NL" sz="2400" b="0" dirty="0" smtClean="0"/>
              <a:t>(incl. SWOT)</a:t>
            </a:r>
          </a:p>
          <a:p>
            <a:pPr>
              <a:buNone/>
            </a:pPr>
            <a:r>
              <a:rPr lang="nl-NL" sz="2400" b="0" dirty="0" smtClean="0"/>
              <a:t>	Doelstellingen formuleren</a:t>
            </a:r>
          </a:p>
          <a:p>
            <a:pPr>
              <a:buNone/>
            </a:pPr>
            <a:r>
              <a:rPr lang="nl-NL" sz="2400" b="0" dirty="0"/>
              <a:t>	</a:t>
            </a:r>
            <a:r>
              <a:rPr lang="nl-NL" sz="2400" b="0" dirty="0" smtClean="0"/>
              <a:t>Stappenplan definiëren </a:t>
            </a:r>
          </a:p>
          <a:p>
            <a:pPr>
              <a:buNone/>
            </a:pPr>
            <a:r>
              <a:rPr lang="nl-NL" sz="2400" b="0" dirty="0" smtClean="0"/>
              <a:t>	Actiepunten definiëren</a:t>
            </a:r>
          </a:p>
          <a:p>
            <a:pPr>
              <a:buNone/>
            </a:pPr>
            <a:r>
              <a:rPr lang="nl-NL" sz="2400" b="0" dirty="0" smtClean="0"/>
              <a:t>	Hoe effectiviteit meten (</a:t>
            </a:r>
            <a:r>
              <a:rPr lang="nl-NL" sz="2400" b="0" dirty="0" err="1" smtClean="0"/>
              <a:t>KPI’s</a:t>
            </a:r>
            <a:r>
              <a:rPr lang="nl-NL" sz="2400" b="0" dirty="0" smtClean="0"/>
              <a:t>)</a:t>
            </a:r>
          </a:p>
          <a:p>
            <a:pPr>
              <a:buNone/>
            </a:pPr>
            <a:endParaRPr lang="nl-NL" b="0" dirty="0" smtClean="0"/>
          </a:p>
          <a:p>
            <a:pPr>
              <a:buNone/>
            </a:pPr>
            <a:r>
              <a:rPr lang="nl-NL" b="0" dirty="0" smtClean="0"/>
              <a:t>	</a:t>
            </a:r>
            <a:endParaRPr lang="nl-NL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Gezondheidsbeleid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nl-NL" b="0" dirty="0" smtClean="0"/>
              <a:t>Thematisch</a:t>
            </a:r>
            <a:endParaRPr lang="nl-NL" sz="2400" b="0" dirty="0" smtClean="0"/>
          </a:p>
          <a:p>
            <a:pPr>
              <a:buNone/>
            </a:pPr>
            <a:r>
              <a:rPr lang="nl-NL" sz="2400" b="0" dirty="0" smtClean="0"/>
              <a:t>	</a:t>
            </a:r>
          </a:p>
          <a:p>
            <a:pPr>
              <a:buNone/>
            </a:pPr>
            <a:r>
              <a:rPr lang="nl-NL" sz="2400" b="0" dirty="0" smtClean="0"/>
              <a:t>	</a:t>
            </a:r>
            <a:r>
              <a:rPr lang="nl-NL" sz="2400" b="0" dirty="0" smtClean="0"/>
              <a:t>Wat </a:t>
            </a:r>
            <a:r>
              <a:rPr lang="nl-NL" sz="2400" b="0" dirty="0" smtClean="0"/>
              <a:t>worden de thema’s en subthema’s</a:t>
            </a:r>
          </a:p>
          <a:p>
            <a:pPr>
              <a:buNone/>
            </a:pPr>
            <a:r>
              <a:rPr lang="nl-NL" sz="2400" b="0" dirty="0" smtClean="0"/>
              <a:t>	Wat worden de acties</a:t>
            </a:r>
          </a:p>
          <a:p>
            <a:pPr>
              <a:buNone/>
            </a:pPr>
            <a:r>
              <a:rPr lang="nl-NL" sz="2400" b="0" dirty="0" smtClean="0"/>
              <a:t>	Wat </a:t>
            </a:r>
            <a:r>
              <a:rPr lang="nl-NL" sz="2400" b="0" dirty="0"/>
              <a:t>bereiken =&gt; welk middel</a:t>
            </a:r>
            <a:endParaRPr lang="nl-NL" sz="2400" b="0" dirty="0" smtClean="0"/>
          </a:p>
          <a:p>
            <a:pPr>
              <a:buNone/>
            </a:pPr>
            <a:r>
              <a:rPr lang="nl-NL" sz="2400" b="0" dirty="0" smtClean="0"/>
              <a:t>	Wat doen we reeds en kunnen we recupereren</a:t>
            </a:r>
          </a:p>
          <a:p>
            <a:pPr>
              <a:buNone/>
            </a:pPr>
            <a:r>
              <a:rPr lang="nl-NL" sz="2400" b="0" dirty="0" smtClean="0"/>
              <a:t>	</a:t>
            </a:r>
            <a:endParaRPr lang="nl-NL" sz="2400" b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iStock_000002802267Sm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12313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17598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smtClean="0"/>
              <a:t>Cartoon</a:t>
            </a:r>
          </a:p>
        </p:txBody>
      </p:sp>
      <p:pic>
        <p:nvPicPr>
          <p:cNvPr id="70660" name="Picture 3" descr="Dinosaurus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>
          <a:xfrm>
            <a:off x="1042988" y="1547813"/>
            <a:ext cx="6583362" cy="4757737"/>
          </a:xfrm>
          <a:noFill/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24027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FOCUS</a:t>
            </a:r>
          </a:p>
        </p:txBody>
      </p:sp>
      <p:pic>
        <p:nvPicPr>
          <p:cNvPr id="71684" name="Picture 2" descr="D:\DATA\Pictures\stress_one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306186" y="1600200"/>
            <a:ext cx="4531627" cy="4525963"/>
          </a:xfrm>
          <a:noFill/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32674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Participatief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nl-NL" b="0" dirty="0" smtClean="0">
                <a:solidFill>
                  <a:srgbClr val="FBAB18"/>
                </a:solidFill>
              </a:rPr>
              <a:t>Interne en externe marketing</a:t>
            </a:r>
          </a:p>
          <a:p>
            <a:pPr>
              <a:buNone/>
            </a:pPr>
            <a:endParaRPr lang="nl-NL" b="0" dirty="0" smtClean="0"/>
          </a:p>
          <a:p>
            <a:pPr>
              <a:buNone/>
            </a:pPr>
            <a:r>
              <a:rPr lang="nl-NL" b="0" dirty="0" smtClean="0"/>
              <a:t>	Betrokkenheid stakeholders</a:t>
            </a:r>
          </a:p>
          <a:p>
            <a:pPr>
              <a:buNone/>
            </a:pPr>
            <a:endParaRPr lang="nl-NL" b="0" dirty="0"/>
          </a:p>
          <a:p>
            <a:pPr>
              <a:buNone/>
            </a:pPr>
            <a:r>
              <a:rPr lang="nl-NL" b="0" dirty="0" smtClean="0"/>
              <a:t>	Hoe </a:t>
            </a:r>
            <a:r>
              <a:rPr lang="nl-NL" b="0" dirty="0"/>
              <a:t>werken we aan </a:t>
            </a:r>
            <a:r>
              <a:rPr lang="nl-NL" b="0" dirty="0" smtClean="0"/>
              <a:t>bewustwording</a:t>
            </a:r>
          </a:p>
          <a:p>
            <a:pPr>
              <a:buNone/>
            </a:pPr>
            <a:r>
              <a:rPr lang="nl-NL" b="0" dirty="0" smtClean="0"/>
              <a:t>	Hoe </a:t>
            </a:r>
            <a:r>
              <a:rPr lang="nl-NL" b="0" dirty="0"/>
              <a:t>gaan we communiceren</a:t>
            </a:r>
          </a:p>
          <a:p>
            <a:pPr>
              <a:buNone/>
            </a:pPr>
            <a:r>
              <a:rPr lang="nl-NL" b="0" dirty="0"/>
              <a:t>	Hoe gaan we de aandacht houden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55240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>
                <a:latin typeface="Verdana" pitchFamily="34" charset="0"/>
              </a:rPr>
              <a:t>Vitaliteit en performantie</a:t>
            </a:r>
            <a:endParaRPr lang="en-US" smtClean="0">
              <a:latin typeface="Verdana" pitchFamily="34" charset="0"/>
            </a:endParaRPr>
          </a:p>
        </p:txBody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981075"/>
            <a:ext cx="8748712" cy="554355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nl-BE" sz="3200" b="0" dirty="0" smtClean="0">
                <a:solidFill>
                  <a:srgbClr val="FF9900"/>
                </a:solidFill>
              </a:rPr>
              <a:t>Wat zijn de kritische succesfactoren?</a:t>
            </a:r>
          </a:p>
          <a:p>
            <a:pPr>
              <a:lnSpc>
                <a:spcPct val="90000"/>
              </a:lnSpc>
              <a:spcBef>
                <a:spcPct val="50000"/>
              </a:spcBef>
              <a:buFontTx/>
              <a:buChar char="-"/>
            </a:pPr>
            <a:endParaRPr lang="nl-BE" sz="2400" b="0" dirty="0" smtClean="0">
              <a:solidFill>
                <a:schemeClr val="tx2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buFontTx/>
              <a:buChar char="-"/>
            </a:pPr>
            <a:r>
              <a:rPr lang="nl-BE" sz="2400" b="0" dirty="0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De aandacht voor gezondheid laten steunen op bestaande structuren en beleid </a:t>
            </a:r>
          </a:p>
          <a:p>
            <a:pPr>
              <a:lnSpc>
                <a:spcPct val="90000"/>
              </a:lnSpc>
              <a:spcBef>
                <a:spcPct val="50000"/>
              </a:spcBef>
              <a:buFontTx/>
              <a:buChar char="-"/>
            </a:pPr>
            <a:r>
              <a:rPr lang="nl-BE" sz="2400" b="0" dirty="0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Het primaire proces en het bedrijfsdoel blijft centraal </a:t>
            </a:r>
          </a:p>
          <a:p>
            <a:pPr>
              <a:lnSpc>
                <a:spcPct val="90000"/>
              </a:lnSpc>
              <a:spcBef>
                <a:spcPct val="50000"/>
              </a:spcBef>
              <a:buFontTx/>
              <a:buChar char="-"/>
            </a:pPr>
            <a:r>
              <a:rPr lang="nl-BE" sz="2400" b="0" dirty="0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Duidelijke visie, doelstellingen, plan van aanpak </a:t>
            </a:r>
            <a:endParaRPr lang="nl-BE" sz="2400" b="0" dirty="0" smtClean="0">
              <a:solidFill>
                <a:schemeClr val="tx2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buFontTx/>
              <a:buChar char="-"/>
            </a:pPr>
            <a:r>
              <a:rPr lang="nl-BE" sz="2400" b="0" dirty="0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De </a:t>
            </a:r>
            <a:r>
              <a:rPr lang="nl-BE" sz="2400" b="0" dirty="0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medewerkers betrekken bij het vormgeven van het beleid</a:t>
            </a:r>
          </a:p>
          <a:p>
            <a:pPr>
              <a:lnSpc>
                <a:spcPct val="90000"/>
              </a:lnSpc>
              <a:spcBef>
                <a:spcPct val="50000"/>
              </a:spcBef>
              <a:buFontTx/>
              <a:buChar char="-"/>
            </a:pPr>
            <a:r>
              <a:rPr lang="nl-BE" sz="2400" b="0" dirty="0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Maak gebruik van de ‘zachte aspecten’ van de non </a:t>
            </a:r>
            <a:r>
              <a:rPr lang="nl-BE" sz="2400" b="0" dirty="0" err="1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profit</a:t>
            </a:r>
            <a:r>
              <a:rPr lang="nl-BE" sz="2400" b="0" dirty="0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 sector om te komen tot een draagvlak en concrete projecten	</a:t>
            </a:r>
            <a:endParaRPr lang="nl-BE" sz="2400" dirty="0" smtClean="0">
              <a:solidFill>
                <a:schemeClr val="tx2">
                  <a:lumMod val="65000"/>
                  <a:lumOff val="35000"/>
                </a:schemeClr>
              </a:solidFill>
            </a:endParaRPr>
          </a:p>
          <a:p>
            <a:pPr lvl="1">
              <a:lnSpc>
                <a:spcPct val="90000"/>
              </a:lnSpc>
              <a:buFontTx/>
              <a:buNone/>
            </a:pP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13359820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mp:transition xmlns:mp="http://schemas.microsoft.com/office/mac/powerpoint/2008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>
                <a:latin typeface="Verdana" pitchFamily="34" charset="0"/>
              </a:rPr>
              <a:t>Vitaliteit en performantie</a:t>
            </a:r>
            <a:endParaRPr lang="en-US" smtClean="0">
              <a:latin typeface="Verdana" pitchFamily="34" charset="0"/>
            </a:endParaRPr>
          </a:p>
        </p:txBody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981075"/>
            <a:ext cx="8748712" cy="55435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nl-BE" b="0" dirty="0" smtClean="0">
                <a:solidFill>
                  <a:srgbClr val="FF9900"/>
                </a:solidFill>
              </a:rPr>
              <a:t>Wat zijn de kritische succesfactoren?</a:t>
            </a:r>
            <a:endParaRPr lang="nl-BE" b="0" dirty="0" smtClean="0">
              <a:solidFill>
                <a:srgbClr val="FF9900"/>
              </a:solidFill>
            </a:endParaRPr>
          </a:p>
          <a:p>
            <a:pPr>
              <a:spcBef>
                <a:spcPct val="50000"/>
              </a:spcBef>
              <a:buFontTx/>
              <a:buChar char="-"/>
            </a:pPr>
            <a:r>
              <a:rPr lang="nl-BE" sz="2400" b="0" dirty="0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Zorg </a:t>
            </a:r>
            <a:r>
              <a:rPr lang="nl-BE" sz="2400" b="0" dirty="0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voor de steun van vooraanstaande managers</a:t>
            </a:r>
            <a:endParaRPr lang="nl-BE" sz="2400" b="0" dirty="0" smtClean="0">
              <a:solidFill>
                <a:schemeClr val="tx2">
                  <a:lumMod val="65000"/>
                  <a:lumOff val="35000"/>
                </a:schemeClr>
              </a:solidFill>
            </a:endParaRPr>
          </a:p>
          <a:p>
            <a:pPr>
              <a:spcBef>
                <a:spcPct val="50000"/>
              </a:spcBef>
              <a:buFontTx/>
              <a:buChar char="-"/>
            </a:pPr>
            <a:r>
              <a:rPr lang="nl-BE" sz="2400" b="0" dirty="0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Walk </a:t>
            </a:r>
            <a:r>
              <a:rPr lang="nl-BE" sz="2400" b="0" dirty="0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the talk, act what you preach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nl-BE" sz="2400" b="0" dirty="0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Projectmanagement, </a:t>
            </a:r>
            <a:r>
              <a:rPr lang="nl-BE" sz="2400" b="0" dirty="0">
                <a:solidFill>
                  <a:schemeClr val="tx2">
                    <a:lumMod val="65000"/>
                    <a:lumOff val="35000"/>
                  </a:schemeClr>
                </a:solidFill>
              </a:rPr>
              <a:t>s</a:t>
            </a:r>
            <a:r>
              <a:rPr lang="nl-BE" sz="2400" b="0" dirty="0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amenwerking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nl-BE" sz="2400" b="0" dirty="0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Interne communicatie, positieve en actieve bewoording</a:t>
            </a:r>
            <a:r>
              <a:rPr lang="nl-BE" b="0" dirty="0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	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nl-BE" sz="2400" b="0" dirty="0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Beweging als middel (fysieke invalshoek)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nl-BE" sz="2400" b="0" dirty="0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Voordeel non profit : ‘emo’ en ‘softe’ voorsprong =&gt; diepere integratie =&gt;</a:t>
            </a:r>
            <a:r>
              <a:rPr lang="nl-BE" sz="2400" b="0" dirty="0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 </a:t>
            </a:r>
            <a:r>
              <a:rPr lang="nl-BE" sz="2400" b="0" dirty="0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employer branding</a:t>
            </a:r>
            <a:endParaRPr lang="nl-BE" sz="2400" dirty="0" smtClean="0">
              <a:solidFill>
                <a:schemeClr val="tx2">
                  <a:lumMod val="65000"/>
                  <a:lumOff val="35000"/>
                </a:schemeClr>
              </a:solidFill>
            </a:endParaRPr>
          </a:p>
          <a:p>
            <a:pPr lvl="1">
              <a:buFontTx/>
              <a:buNone/>
            </a:pPr>
            <a:endParaRPr lang="en-US" sz="2800" dirty="0" smtClean="0">
              <a:solidFill>
                <a:schemeClr val="tx2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9340453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mp:transition xmlns:mp="http://schemas.microsoft.com/office/mac/powerpoint/2008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8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7" name="Picture 2" descr="iStock_000003135629Sm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12775" y="0"/>
            <a:ext cx="9756775" cy="714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9188" name="Tijdelijke aanduiding voor inhoud 2"/>
          <p:cNvSpPr>
            <a:spLocks/>
          </p:cNvSpPr>
          <p:nvPr/>
        </p:nvSpPr>
        <p:spPr bwMode="auto">
          <a:xfrm>
            <a:off x="250825" y="836613"/>
            <a:ext cx="52498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None/>
            </a:pPr>
            <a:r>
              <a:rPr lang="nl-BE" sz="3200" dirty="0">
                <a:solidFill>
                  <a:srgbClr val="453729"/>
                </a:solidFill>
                <a:latin typeface="Verdana" pitchFamily="34" charset="0"/>
              </a:rPr>
              <a:t>Learning </a:t>
            </a:r>
            <a:r>
              <a:rPr lang="nl-BE" sz="3200" dirty="0" err="1">
                <a:solidFill>
                  <a:srgbClr val="453729"/>
                </a:solidFill>
                <a:latin typeface="Verdana" pitchFamily="34" charset="0"/>
              </a:rPr>
              <a:t>by</a:t>
            </a:r>
            <a:r>
              <a:rPr lang="nl-BE" sz="3200" dirty="0">
                <a:solidFill>
                  <a:srgbClr val="453729"/>
                </a:solidFill>
                <a:latin typeface="Verdana" pitchFamily="34" charset="0"/>
              </a:rPr>
              <a:t> </a:t>
            </a:r>
            <a:r>
              <a:rPr lang="nl-BE" sz="3200" dirty="0" err="1" smtClean="0">
                <a:solidFill>
                  <a:srgbClr val="453729"/>
                </a:solidFill>
                <a:latin typeface="Verdana" pitchFamily="34" charset="0"/>
              </a:rPr>
              <a:t>doing</a:t>
            </a:r>
            <a:endParaRPr lang="nl-BE" sz="3200" dirty="0">
              <a:solidFill>
                <a:srgbClr val="453729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86880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9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9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918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6" descr="iStock_000002802267Sm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12313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7246002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How are </a:t>
            </a:r>
            <a:r>
              <a:rPr lang="nl-BE" dirty="0" err="1" smtClean="0"/>
              <a:t>you</a:t>
            </a:r>
            <a:r>
              <a:rPr lang="nl-BE" dirty="0" smtClean="0"/>
              <a:t> </a:t>
            </a:r>
            <a:r>
              <a:rPr lang="nl-BE" dirty="0" err="1" smtClean="0"/>
              <a:t>doin</a:t>
            </a:r>
            <a:r>
              <a:rPr lang="nl-BE" dirty="0" smtClean="0"/>
              <a:t>’? </a:t>
            </a:r>
            <a:r>
              <a:rPr lang="nl-BE" dirty="0" err="1" smtClean="0"/>
              <a:t>Still</a:t>
            </a:r>
            <a:r>
              <a:rPr lang="nl-BE" dirty="0" smtClean="0"/>
              <a:t> </a:t>
            </a:r>
            <a:r>
              <a:rPr lang="nl-BE" dirty="0" err="1" smtClean="0"/>
              <a:t>Movin</a:t>
            </a:r>
            <a:r>
              <a:rPr lang="nl-BE" dirty="0" smtClean="0"/>
              <a:t>’!</a:t>
            </a:r>
          </a:p>
        </p:txBody>
      </p:sp>
      <p:sp>
        <p:nvSpPr>
          <p:cNvPr id="108547" name="Tijdelijke aanduiding voor tekst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nl-BE" dirty="0" smtClean="0"/>
              <a:t> </a:t>
            </a:r>
          </a:p>
        </p:txBody>
      </p:sp>
      <p:sp>
        <p:nvSpPr>
          <p:cNvPr id="108548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nl-BE" smtClean="0"/>
              <a:t> </a:t>
            </a:r>
          </a:p>
        </p:txBody>
      </p:sp>
      <p:pic>
        <p:nvPicPr>
          <p:cNvPr id="108551" name="Picture 2" descr="D:\DATA\Pictures\stronger, faster, smarter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r="7719" b="18114"/>
          <a:stretch>
            <a:fillRect/>
          </a:stretch>
        </p:blipFill>
        <p:spPr bwMode="auto">
          <a:xfrm>
            <a:off x="1928813" y="1000125"/>
            <a:ext cx="4073525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31874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410" name="Picture 2" descr="cmyk_witteachtergro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7313" y="1773238"/>
            <a:ext cx="3824287" cy="272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5411" name="Text Box 3"/>
          <p:cNvSpPr txBox="1">
            <a:spLocks noChangeArrowheads="1"/>
          </p:cNvSpPr>
          <p:nvPr/>
        </p:nvSpPr>
        <p:spPr bwMode="auto">
          <a:xfrm>
            <a:off x="3563938" y="5438775"/>
            <a:ext cx="3168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nl-BE" sz="1800"/>
              <a:t>info@stillmovin.be</a:t>
            </a:r>
            <a:endParaRPr 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Gezondheidsbeleid</a:t>
            </a:r>
          </a:p>
        </p:txBody>
      </p:sp>
      <p:sp>
        <p:nvSpPr>
          <p:cNvPr id="105475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r>
              <a:rPr lang="nl-NL" b="0" dirty="0" smtClean="0"/>
              <a:t>DOEL = </a:t>
            </a:r>
            <a:r>
              <a:rPr lang="nl-NL" b="0" dirty="0" smtClean="0">
                <a:solidFill>
                  <a:srgbClr val="FBAB18"/>
                </a:solidFill>
              </a:rPr>
              <a:t>Vitaliteit en </a:t>
            </a:r>
            <a:r>
              <a:rPr lang="nl-NL" b="0" dirty="0" err="1" smtClean="0">
                <a:solidFill>
                  <a:srgbClr val="FBAB18"/>
                </a:solidFill>
              </a:rPr>
              <a:t>performantie</a:t>
            </a:r>
            <a:endParaRPr lang="nl-NL" b="0" dirty="0" smtClean="0">
              <a:solidFill>
                <a:srgbClr val="FBAB18"/>
              </a:solidFill>
            </a:endParaRPr>
          </a:p>
          <a:p>
            <a:pPr>
              <a:buFont typeface="Wingdings" charset="2"/>
              <a:buNone/>
            </a:pPr>
            <a:endParaRPr lang="nl-NL" sz="2000" b="0" dirty="0" smtClean="0"/>
          </a:p>
          <a:p>
            <a:pPr>
              <a:buFont typeface="Wingdings" charset="2"/>
              <a:buNone/>
            </a:pPr>
            <a:r>
              <a:rPr lang="nl-NL" sz="2000" b="0" dirty="0" smtClean="0"/>
              <a:t>Vitaliteit is de combinatie van welzijn en motivatie.</a:t>
            </a:r>
          </a:p>
          <a:p>
            <a:pPr>
              <a:buFont typeface="Wingdings" charset="2"/>
              <a:buNone/>
            </a:pPr>
            <a:endParaRPr lang="nl-NL" sz="2000" b="0" dirty="0" smtClean="0"/>
          </a:p>
          <a:p>
            <a:pPr>
              <a:spcAft>
                <a:spcPts val="600"/>
              </a:spcAft>
              <a:buFont typeface="Wingdings" charset="2"/>
              <a:buNone/>
            </a:pPr>
            <a:r>
              <a:rPr lang="nl-NL" sz="2000" b="0" dirty="0" smtClean="0">
                <a:solidFill>
                  <a:srgbClr val="FBAB18"/>
                </a:solidFill>
              </a:rPr>
              <a:t>Welzijn:</a:t>
            </a:r>
            <a:r>
              <a:rPr lang="nl-NL" sz="2000" b="0" dirty="0" smtClean="0"/>
              <a:t>	Niveau en samenhang van onze 				intelligentiedomeinen</a:t>
            </a:r>
          </a:p>
          <a:p>
            <a:pPr>
              <a:spcAft>
                <a:spcPts val="600"/>
              </a:spcAft>
              <a:buFont typeface="Wingdings" charset="2"/>
              <a:buNone/>
            </a:pPr>
            <a:r>
              <a:rPr lang="nl-NL" sz="2000" b="0" dirty="0" smtClean="0"/>
              <a:t>				- Fysiek</a:t>
            </a:r>
          </a:p>
          <a:p>
            <a:pPr>
              <a:spcAft>
                <a:spcPts val="600"/>
              </a:spcAft>
              <a:buFont typeface="Wingdings" charset="2"/>
              <a:buNone/>
            </a:pPr>
            <a:r>
              <a:rPr lang="nl-NL" sz="2000" b="0" dirty="0" smtClean="0"/>
              <a:t>				- Mentaal</a:t>
            </a:r>
          </a:p>
          <a:p>
            <a:pPr>
              <a:spcAft>
                <a:spcPts val="600"/>
              </a:spcAft>
              <a:buFont typeface="Wingdings" charset="2"/>
              <a:buNone/>
            </a:pPr>
            <a:r>
              <a:rPr lang="nl-NL" sz="2000" b="0" dirty="0" smtClean="0"/>
              <a:t>				- Emotioneel	/ Sociaal</a:t>
            </a:r>
          </a:p>
          <a:p>
            <a:pPr>
              <a:spcAft>
                <a:spcPts val="600"/>
              </a:spcAft>
              <a:buFont typeface="Wingdings" charset="2"/>
              <a:buNone/>
            </a:pPr>
            <a:r>
              <a:rPr lang="nl-NL" sz="2000" b="0" dirty="0" smtClean="0"/>
              <a:t>				- Spiritueel</a:t>
            </a:r>
          </a:p>
          <a:p>
            <a:pPr>
              <a:spcAft>
                <a:spcPts val="600"/>
              </a:spcAft>
              <a:buFont typeface="Wingdings" charset="2"/>
              <a:buNone/>
            </a:pPr>
            <a:endParaRPr lang="nl-NL" sz="2000" b="0" dirty="0" smtClean="0"/>
          </a:p>
          <a:p>
            <a:pPr>
              <a:buFont typeface="Wingdings" charset="2"/>
              <a:buNone/>
            </a:pPr>
            <a:endParaRPr lang="nl-NL" sz="2000" b="0" dirty="0" smtClean="0"/>
          </a:p>
        </p:txBody>
      </p:sp>
      <p:sp>
        <p:nvSpPr>
          <p:cNvPr id="105477" name="Tijdelijke aanduiding voor dianummer 4"/>
          <p:cNvSpPr txBox="1">
            <a:spLocks noGrp="1"/>
          </p:cNvSpPr>
          <p:nvPr/>
        </p:nvSpPr>
        <p:spPr bwMode="auto">
          <a:xfrm>
            <a:off x="6831013" y="6481763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0511D3B6-C79A-9D48-BF46-07E20D2D975C}" type="slidenum">
              <a:rPr lang="nl-NL" sz="1400">
                <a:solidFill>
                  <a:srgbClr val="FBAB18"/>
                </a:solidFill>
                <a:latin typeface="Verdana" charset="0"/>
              </a:rPr>
              <a:pPr algn="r"/>
              <a:t>4</a:t>
            </a:fld>
            <a:endParaRPr lang="nl-NL" sz="1400">
              <a:solidFill>
                <a:srgbClr val="FBAB18"/>
              </a:solidFill>
              <a:latin typeface="Verdan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12725" y="1062038"/>
            <a:ext cx="8931275" cy="638175"/>
          </a:xfrm>
          <a:noFill/>
        </p:spPr>
        <p:txBody>
          <a:bodyPr/>
          <a:lstStyle/>
          <a:p>
            <a:pPr marL="0" indent="0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smtClean="0">
                <a:ea typeface="ＭＳ Ｐゴシック" pitchFamily="34" charset="-128"/>
              </a:rPr>
              <a:t>Energie management</a:t>
            </a:r>
          </a:p>
        </p:txBody>
      </p:sp>
      <p:sp>
        <p:nvSpPr>
          <p:cNvPr id="70660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-315913"/>
            <a:ext cx="8229600" cy="1143001"/>
          </a:xfrm>
        </p:spPr>
        <p:txBody>
          <a:bodyPr/>
          <a:lstStyle/>
          <a:p>
            <a:pPr eaLnBrk="1" hangingPunct="1"/>
            <a:r>
              <a:rPr lang="fr-FR" dirty="0" smtClean="0">
                <a:ea typeface="ＭＳ Ｐゴシック" pitchFamily="34" charset="-128"/>
              </a:rPr>
              <a:t>Energie management</a:t>
            </a:r>
            <a:endParaRPr lang="nl-NL" dirty="0" smtClean="0">
              <a:ea typeface="ＭＳ Ｐゴシック" pitchFamily="34" charset="-128"/>
            </a:endParaRPr>
          </a:p>
        </p:txBody>
      </p:sp>
      <p:pic>
        <p:nvPicPr>
          <p:cNvPr id="521220" name="Picture 4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14550" y="2174875"/>
            <a:ext cx="4137025" cy="426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1221" name="Text Box 5"/>
          <p:cNvSpPr txBox="1">
            <a:spLocks noChangeArrowheads="1"/>
          </p:cNvSpPr>
          <p:nvPr/>
        </p:nvSpPr>
        <p:spPr bwMode="auto">
          <a:xfrm>
            <a:off x="3643313" y="2565400"/>
            <a:ext cx="14859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000099"/>
              </a:buClr>
              <a:buFont typeface="Wingdings" pitchFamily="2" charset="2"/>
              <a:buNone/>
            </a:pPr>
            <a:r>
              <a:rPr lang="nl-BE" sz="1500" b="1" smtClean="0">
                <a:solidFill>
                  <a:srgbClr val="FBAB18"/>
                </a:solidFill>
                <a:latin typeface="Verdana" pitchFamily="34" charset="0"/>
              </a:rPr>
              <a:t>Brain</a:t>
            </a:r>
            <a:endParaRPr lang="en-US" sz="1500" b="1" smtClean="0">
              <a:solidFill>
                <a:srgbClr val="FBAB18"/>
              </a:solidFill>
              <a:latin typeface="Verdana" pitchFamily="34" charset="0"/>
            </a:endParaRPr>
          </a:p>
        </p:txBody>
      </p:sp>
      <p:sp>
        <p:nvSpPr>
          <p:cNvPr id="521222" name="Text Box 6"/>
          <p:cNvSpPr txBox="1">
            <a:spLocks noChangeArrowheads="1"/>
          </p:cNvSpPr>
          <p:nvPr/>
        </p:nvSpPr>
        <p:spPr bwMode="auto">
          <a:xfrm>
            <a:off x="2608263" y="4230688"/>
            <a:ext cx="14859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000099"/>
              </a:buClr>
              <a:buFont typeface="Wingdings" pitchFamily="2" charset="2"/>
              <a:buNone/>
            </a:pPr>
            <a:r>
              <a:rPr lang="nl-BE" sz="1500" b="1" smtClean="0">
                <a:solidFill>
                  <a:srgbClr val="FBAB18"/>
                </a:solidFill>
                <a:latin typeface="Verdana" pitchFamily="34" charset="0"/>
              </a:rPr>
              <a:t>Heart</a:t>
            </a:r>
            <a:endParaRPr lang="en-US" sz="1500" b="1" smtClean="0">
              <a:solidFill>
                <a:srgbClr val="FBAB18"/>
              </a:solidFill>
              <a:latin typeface="Verdana" pitchFamily="34" charset="0"/>
            </a:endParaRPr>
          </a:p>
        </p:txBody>
      </p:sp>
      <p:sp>
        <p:nvSpPr>
          <p:cNvPr id="521223" name="Text Box 7"/>
          <p:cNvSpPr txBox="1">
            <a:spLocks noChangeArrowheads="1"/>
          </p:cNvSpPr>
          <p:nvPr/>
        </p:nvSpPr>
        <p:spPr bwMode="auto">
          <a:xfrm>
            <a:off x="4498975" y="5219700"/>
            <a:ext cx="14859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000099"/>
              </a:buClr>
              <a:buFont typeface="Wingdings" pitchFamily="2" charset="2"/>
              <a:buNone/>
            </a:pPr>
            <a:r>
              <a:rPr lang="nl-BE" sz="1500" b="1" smtClean="0">
                <a:solidFill>
                  <a:srgbClr val="453729"/>
                </a:solidFill>
                <a:latin typeface="Verdana" pitchFamily="34" charset="0"/>
              </a:rPr>
              <a:t>Body</a:t>
            </a:r>
            <a:endParaRPr lang="en-US" sz="1500" b="1" smtClean="0">
              <a:solidFill>
                <a:srgbClr val="453729"/>
              </a:solidFill>
              <a:latin typeface="Verdana" pitchFamily="34" charset="0"/>
            </a:endParaRPr>
          </a:p>
        </p:txBody>
      </p:sp>
      <p:sp>
        <p:nvSpPr>
          <p:cNvPr id="521224" name="Text Box 8"/>
          <p:cNvSpPr txBox="1">
            <a:spLocks noChangeArrowheads="1"/>
          </p:cNvSpPr>
          <p:nvPr/>
        </p:nvSpPr>
        <p:spPr bwMode="auto">
          <a:xfrm>
            <a:off x="3708400" y="3860800"/>
            <a:ext cx="12160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000099"/>
              </a:buClr>
              <a:buFont typeface="Wingdings" pitchFamily="2" charset="2"/>
              <a:buNone/>
            </a:pPr>
            <a:r>
              <a:rPr lang="nl-BE" sz="1800" b="1" smtClean="0">
                <a:solidFill>
                  <a:srgbClr val="453729"/>
                </a:solidFill>
                <a:latin typeface="Verdana" pitchFamily="34" charset="0"/>
              </a:rPr>
              <a:t>Spirit</a:t>
            </a:r>
            <a:endParaRPr lang="en-US" sz="1800" b="1" smtClean="0">
              <a:solidFill>
                <a:srgbClr val="453729"/>
              </a:solidFill>
              <a:latin typeface="Verdana" pitchFamily="34" charset="0"/>
            </a:endParaRPr>
          </a:p>
        </p:txBody>
      </p:sp>
      <p:sp>
        <p:nvSpPr>
          <p:cNvPr id="521225" name="Text Box 9"/>
          <p:cNvSpPr txBox="1">
            <a:spLocks noChangeArrowheads="1"/>
          </p:cNvSpPr>
          <p:nvPr/>
        </p:nvSpPr>
        <p:spPr bwMode="auto">
          <a:xfrm>
            <a:off x="1908175" y="1989138"/>
            <a:ext cx="19431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000099"/>
              </a:buClr>
              <a:buFont typeface="Wingdings" pitchFamily="2" charset="2"/>
              <a:buNone/>
            </a:pPr>
            <a:r>
              <a:rPr lang="nl-BE" sz="1800" smtClean="0">
                <a:solidFill>
                  <a:srgbClr val="453729"/>
                </a:solidFill>
                <a:latin typeface="Verdana" pitchFamily="34" charset="0"/>
              </a:rPr>
              <a:t>Mentaal  ID</a:t>
            </a:r>
            <a:endParaRPr lang="en-US" sz="1800" smtClean="0">
              <a:solidFill>
                <a:srgbClr val="453729"/>
              </a:solidFill>
              <a:latin typeface="Verdana" pitchFamily="34" charset="0"/>
            </a:endParaRPr>
          </a:p>
        </p:txBody>
      </p:sp>
      <p:sp>
        <p:nvSpPr>
          <p:cNvPr id="521226" name="Text Box 10"/>
          <p:cNvSpPr txBox="1">
            <a:spLocks noChangeArrowheads="1"/>
          </p:cNvSpPr>
          <p:nvPr/>
        </p:nvSpPr>
        <p:spPr bwMode="auto">
          <a:xfrm>
            <a:off x="900113" y="5589588"/>
            <a:ext cx="24479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000099"/>
              </a:buClr>
              <a:buFont typeface="Wingdings" pitchFamily="2" charset="2"/>
              <a:buNone/>
            </a:pPr>
            <a:r>
              <a:rPr lang="nl-BE" sz="1800" smtClean="0">
                <a:solidFill>
                  <a:srgbClr val="453729"/>
                </a:solidFill>
                <a:latin typeface="Verdana" pitchFamily="34" charset="0"/>
              </a:rPr>
              <a:t>Emotioneel  ID</a:t>
            </a:r>
            <a:endParaRPr lang="en-US" sz="1800" smtClean="0">
              <a:solidFill>
                <a:srgbClr val="453729"/>
              </a:solidFill>
              <a:latin typeface="Verdana" pitchFamily="34" charset="0"/>
            </a:endParaRPr>
          </a:p>
        </p:txBody>
      </p:sp>
      <p:sp>
        <p:nvSpPr>
          <p:cNvPr id="521227" name="Text Box 11"/>
          <p:cNvSpPr txBox="1">
            <a:spLocks noChangeArrowheads="1"/>
          </p:cNvSpPr>
          <p:nvPr/>
        </p:nvSpPr>
        <p:spPr bwMode="auto">
          <a:xfrm>
            <a:off x="5803900" y="5076825"/>
            <a:ext cx="17922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000099"/>
              </a:buClr>
              <a:buFont typeface="Wingdings" pitchFamily="2" charset="2"/>
              <a:buNone/>
            </a:pPr>
            <a:r>
              <a:rPr lang="nl-BE" sz="1800" smtClean="0">
                <a:solidFill>
                  <a:srgbClr val="453729"/>
                </a:solidFill>
                <a:latin typeface="Verdana" pitchFamily="34" charset="0"/>
              </a:rPr>
              <a:t>Fysiek ID</a:t>
            </a:r>
            <a:endParaRPr lang="en-US" sz="1800" smtClean="0">
              <a:solidFill>
                <a:srgbClr val="453729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5774249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21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21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521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1221" grpId="0"/>
      <p:bldP spid="521222" grpId="0"/>
      <p:bldP spid="521223" grpId="0"/>
      <p:bldP spid="521224" grpId="0"/>
      <p:bldP spid="521225" grpId="0"/>
      <p:bldP spid="521226" grpId="0"/>
      <p:bldP spid="5212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Gezondheidsbeleid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/>
          <a:lstStyle/>
          <a:p>
            <a:pPr>
              <a:buNone/>
            </a:pPr>
            <a:r>
              <a:rPr lang="nl-NL" b="0" dirty="0" smtClean="0"/>
              <a:t>Actiedomein </a:t>
            </a:r>
            <a:r>
              <a:rPr lang="nl-NL" b="0" dirty="0" err="1" smtClean="0"/>
              <a:t>Still</a:t>
            </a:r>
            <a:r>
              <a:rPr lang="nl-NL" b="0" dirty="0" smtClean="0"/>
              <a:t> </a:t>
            </a:r>
            <a:r>
              <a:rPr lang="nl-NL" b="0" dirty="0" err="1" smtClean="0"/>
              <a:t>Movin</a:t>
            </a:r>
            <a:endParaRPr lang="nl-NL" b="0" dirty="0" smtClean="0"/>
          </a:p>
          <a:p>
            <a:pPr>
              <a:buNone/>
            </a:pPr>
            <a:endParaRPr lang="nl-NL" b="0" dirty="0" smtClean="0"/>
          </a:p>
          <a:p>
            <a:pPr>
              <a:buNone/>
            </a:pPr>
            <a:r>
              <a:rPr lang="nl-NL" sz="2400" b="0" dirty="0" smtClean="0"/>
              <a:t>Macro		Beleidsmatig</a:t>
            </a:r>
          </a:p>
          <a:p>
            <a:pPr>
              <a:buNone/>
            </a:pPr>
            <a:r>
              <a:rPr lang="nl-NL" sz="2400" b="0" dirty="0" smtClean="0"/>
              <a:t>				Visie/</a:t>
            </a:r>
            <a:r>
              <a:rPr lang="nl-NL" sz="2400" b="0" dirty="0" smtClean="0"/>
              <a:t>missie</a:t>
            </a:r>
          </a:p>
          <a:p>
            <a:pPr>
              <a:buNone/>
            </a:pPr>
            <a:r>
              <a:rPr lang="nl-NL" sz="2400" b="0" dirty="0"/>
              <a:t>	</a:t>
            </a:r>
            <a:r>
              <a:rPr lang="nl-NL" sz="2400" b="0" dirty="0" smtClean="0"/>
              <a:t>			Definiëren strategie</a:t>
            </a:r>
          </a:p>
          <a:p>
            <a:pPr>
              <a:buNone/>
            </a:pPr>
            <a:r>
              <a:rPr lang="nl-NL" sz="2400" b="0" dirty="0" smtClean="0"/>
              <a:t>				</a:t>
            </a:r>
            <a:r>
              <a:rPr lang="nl-NL" sz="2400" b="0" dirty="0" err="1" smtClean="0"/>
              <a:t>Bedrijfsgezondheidsprofiel</a:t>
            </a:r>
            <a:endParaRPr lang="nl-NL" sz="2400" b="0" dirty="0" smtClean="0"/>
          </a:p>
          <a:p>
            <a:pPr>
              <a:buNone/>
            </a:pPr>
            <a:r>
              <a:rPr lang="nl-NL" sz="2400" b="0" dirty="0" smtClean="0"/>
              <a:t>				Actieplan (LT)</a:t>
            </a:r>
          </a:p>
          <a:p>
            <a:pPr>
              <a:buNone/>
            </a:pPr>
            <a:r>
              <a:rPr lang="nl-NL" sz="2400" b="0" dirty="0" smtClean="0"/>
              <a:t>				</a:t>
            </a:r>
            <a:r>
              <a:rPr lang="nl-NL" sz="2400" b="0" dirty="0" err="1" smtClean="0"/>
              <a:t>KPI’s</a:t>
            </a:r>
            <a:endParaRPr lang="nl-NL" sz="2400" b="0" dirty="0" smtClean="0"/>
          </a:p>
          <a:p>
            <a:pPr>
              <a:buNone/>
            </a:pPr>
            <a:r>
              <a:rPr lang="nl-NL" sz="2400" b="0" dirty="0" smtClean="0"/>
              <a:t>				Onderzoek</a:t>
            </a:r>
          </a:p>
          <a:p>
            <a:pPr>
              <a:buNone/>
            </a:pPr>
            <a:endParaRPr lang="nl-NL" b="0" dirty="0" smtClean="0"/>
          </a:p>
          <a:p>
            <a:pPr>
              <a:buNone/>
            </a:pPr>
            <a:r>
              <a:rPr lang="nl-NL" b="0" dirty="0" smtClean="0"/>
              <a:t>		</a:t>
            </a:r>
          </a:p>
          <a:p>
            <a:pPr>
              <a:buNone/>
              <a:tabLst>
                <a:tab pos="2776538" algn="l"/>
              </a:tabLst>
            </a:pPr>
            <a:r>
              <a:rPr lang="nl-NL" b="0" dirty="0" smtClean="0"/>
              <a:t>		</a:t>
            </a:r>
            <a:endParaRPr lang="nl-NL" b="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27846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Gezondheidsbeleid</a:t>
            </a:r>
            <a:endParaRPr lang="nl-NL" dirty="0"/>
          </a:p>
        </p:txBody>
      </p:sp>
      <p:sp>
        <p:nvSpPr>
          <p:cNvPr id="5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/>
          <a:lstStyle/>
          <a:p>
            <a:pPr>
              <a:buNone/>
            </a:pPr>
            <a:r>
              <a:rPr lang="nl-NL" b="0" dirty="0" smtClean="0"/>
              <a:t>Actiedomein </a:t>
            </a:r>
            <a:r>
              <a:rPr lang="nl-NL" b="0" dirty="0" err="1" smtClean="0"/>
              <a:t>Still</a:t>
            </a:r>
            <a:r>
              <a:rPr lang="nl-NL" b="0" dirty="0" smtClean="0"/>
              <a:t> </a:t>
            </a:r>
            <a:r>
              <a:rPr lang="nl-NL" b="0" dirty="0" err="1" smtClean="0"/>
              <a:t>Movin</a:t>
            </a:r>
            <a:endParaRPr lang="nl-NL" b="0" dirty="0" smtClean="0"/>
          </a:p>
          <a:p>
            <a:pPr>
              <a:buNone/>
            </a:pPr>
            <a:endParaRPr lang="nl-NL" sz="2400" b="0" dirty="0" smtClean="0"/>
          </a:p>
          <a:p>
            <a:pPr>
              <a:buNone/>
            </a:pPr>
            <a:r>
              <a:rPr lang="nl-NL" sz="2400" b="0" dirty="0" err="1" smtClean="0"/>
              <a:t>Meso</a:t>
            </a:r>
            <a:r>
              <a:rPr lang="nl-NL" sz="2400" b="0" dirty="0" smtClean="0"/>
              <a:t>			Communicatieplan</a:t>
            </a:r>
          </a:p>
          <a:p>
            <a:pPr>
              <a:buNone/>
              <a:tabLst>
                <a:tab pos="2776538" algn="l"/>
              </a:tabLst>
            </a:pPr>
            <a:r>
              <a:rPr lang="nl-NL" sz="2400" b="0" dirty="0" smtClean="0"/>
              <a:t>		Betrokkenheid leidinggevenden</a:t>
            </a:r>
          </a:p>
          <a:p>
            <a:pPr>
              <a:buNone/>
              <a:tabLst>
                <a:tab pos="2776538" algn="l"/>
              </a:tabLst>
            </a:pPr>
            <a:r>
              <a:rPr lang="nl-NL" sz="2400" b="0" dirty="0" smtClean="0"/>
              <a:t>		Team</a:t>
            </a:r>
          </a:p>
          <a:p>
            <a:pPr>
              <a:buNone/>
              <a:tabLst>
                <a:tab pos="2776538" algn="l"/>
              </a:tabLst>
            </a:pPr>
            <a:r>
              <a:rPr lang="nl-NL" sz="2400" b="0" dirty="0" smtClean="0"/>
              <a:t>		Rolverdeling en optimalisatie</a:t>
            </a:r>
          </a:p>
          <a:p>
            <a:pPr>
              <a:buNone/>
              <a:tabLst>
                <a:tab pos="2776538" algn="l"/>
              </a:tabLst>
            </a:pPr>
            <a:endParaRPr lang="nl-NL" sz="2400" b="0" dirty="0" smtClean="0"/>
          </a:p>
          <a:p>
            <a:pPr>
              <a:buNone/>
              <a:tabLst>
                <a:tab pos="1795463" algn="l"/>
                <a:tab pos="2776538" algn="l"/>
              </a:tabLst>
            </a:pPr>
            <a:r>
              <a:rPr lang="nl-NL" sz="2400" b="0" dirty="0" smtClean="0"/>
              <a:t>Micro		Definiëren inhoud</a:t>
            </a:r>
          </a:p>
          <a:p>
            <a:pPr>
              <a:buNone/>
              <a:tabLst>
                <a:tab pos="1795463" algn="l"/>
                <a:tab pos="2776538" algn="l"/>
              </a:tabLst>
            </a:pPr>
            <a:r>
              <a:rPr lang="nl-NL" sz="2400" b="0" dirty="0" smtClean="0"/>
              <a:t>			</a:t>
            </a:r>
            <a:r>
              <a:rPr lang="nl-NL" sz="2400" b="0" dirty="0"/>
              <a:t>I</a:t>
            </a:r>
            <a:r>
              <a:rPr lang="nl-NL" sz="2400" b="0" dirty="0" smtClean="0"/>
              <a:t>ndividueel  </a:t>
            </a:r>
          </a:p>
          <a:p>
            <a:pPr>
              <a:buNone/>
              <a:tabLst>
                <a:tab pos="1795463" algn="l"/>
                <a:tab pos="2776538" algn="l"/>
              </a:tabLst>
            </a:pPr>
            <a:r>
              <a:rPr lang="nl-NL" sz="2400" b="0" dirty="0" smtClean="0"/>
              <a:t>			Uitvoering - actie</a:t>
            </a:r>
            <a:endParaRPr lang="nl-NL" sz="2400" b="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1195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BE" smtClean="0">
                <a:latin typeface="Verdana" pitchFamily="34" charset="0"/>
              </a:rPr>
              <a:t>Gezondheidsmanagement</a:t>
            </a:r>
            <a:endParaRPr lang="en-US" smtClean="0">
              <a:latin typeface="Verdana" pitchFamily="34" charset="0"/>
            </a:endParaRPr>
          </a:p>
        </p:txBody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nl-BE" b="0" dirty="0" smtClean="0">
                <a:solidFill>
                  <a:srgbClr val="FF9900"/>
                </a:solidFill>
              </a:rPr>
              <a:t>Integraal Vitaliteitsmanagement</a:t>
            </a:r>
          </a:p>
          <a:p>
            <a:pPr>
              <a:buFont typeface="Wingdings" pitchFamily="2" charset="2"/>
              <a:buNone/>
            </a:pPr>
            <a:endParaRPr lang="nl-BE" b="0" dirty="0" smtClean="0">
              <a:solidFill>
                <a:srgbClr val="FF9900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nl-BE" b="0" dirty="0" smtClean="0"/>
              <a:t>De organisatie neemt systematisch de aandacht voor gezondheid en inzetbaarheid van medewerkers mee in alle bedrijfsactiviteiten.</a:t>
            </a:r>
          </a:p>
          <a:p>
            <a:pPr>
              <a:buFont typeface="Wingdings" pitchFamily="2" charset="2"/>
              <a:buNone/>
            </a:pPr>
            <a:r>
              <a:rPr lang="nl-BE" b="0" dirty="0" smtClean="0"/>
              <a:t>Het is ondersteunend aan het primaire proces van de organisatie, nl. het leveren van goederen en diensten.</a:t>
            </a:r>
            <a:endParaRPr lang="en-US" b="0" dirty="0" smtClean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39660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BE" smtClean="0">
                <a:latin typeface="Verdana" pitchFamily="34" charset="0"/>
              </a:rPr>
              <a:t>Gezondheidsmanagement</a:t>
            </a:r>
            <a:endParaRPr lang="en-US" smtClean="0">
              <a:latin typeface="Verdana" pitchFamily="34" charset="0"/>
            </a:endParaRPr>
          </a:p>
        </p:txBody>
      </p:sp>
      <p:sp>
        <p:nvSpPr>
          <p:cNvPr id="94212" name="Text Box 3"/>
          <p:cNvSpPr txBox="1">
            <a:spLocks noChangeArrowheads="1"/>
          </p:cNvSpPr>
          <p:nvPr/>
        </p:nvSpPr>
        <p:spPr bwMode="auto">
          <a:xfrm>
            <a:off x="323528" y="1106741"/>
            <a:ext cx="8568952" cy="1026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ts val="2500"/>
              </a:lnSpc>
              <a:spcBef>
                <a:spcPct val="50000"/>
              </a:spcBef>
            </a:pPr>
            <a:r>
              <a:rPr lang="nl-BE" sz="3600" dirty="0" smtClean="0">
                <a:solidFill>
                  <a:srgbClr val="FF9900"/>
                </a:solidFill>
                <a:latin typeface="Verdana" pitchFamily="34" charset="0"/>
              </a:rPr>
              <a:t>Integraal</a:t>
            </a:r>
          </a:p>
          <a:p>
            <a:pPr algn="ctr" eaLnBrk="1" hangingPunct="1">
              <a:lnSpc>
                <a:spcPts val="2500"/>
              </a:lnSpc>
              <a:spcBef>
                <a:spcPct val="50000"/>
              </a:spcBef>
            </a:pPr>
            <a:r>
              <a:rPr lang="nl-BE" dirty="0" smtClean="0">
                <a:solidFill>
                  <a:srgbClr val="FF9900"/>
                </a:solidFill>
                <a:latin typeface="Verdana" pitchFamily="34" charset="0"/>
              </a:rPr>
              <a:t>Vitaliteit</a:t>
            </a:r>
            <a:r>
              <a:rPr lang="nl-BE" sz="3600" dirty="0" smtClean="0">
                <a:solidFill>
                  <a:srgbClr val="FF9900"/>
                </a:solidFill>
                <a:latin typeface="Verdana" pitchFamily="34" charset="0"/>
              </a:rPr>
              <a:t>smanagement</a:t>
            </a:r>
            <a:endParaRPr lang="en-US" sz="3600" dirty="0">
              <a:solidFill>
                <a:srgbClr val="FF9900"/>
              </a:solidFill>
              <a:latin typeface="Verdana" pitchFamily="34" charset="0"/>
            </a:endParaRPr>
          </a:p>
        </p:txBody>
      </p:sp>
      <p:sp>
        <p:nvSpPr>
          <p:cNvPr id="94213" name="Line 5"/>
          <p:cNvSpPr>
            <a:spLocks noChangeShapeType="1"/>
          </p:cNvSpPr>
          <p:nvPr/>
        </p:nvSpPr>
        <p:spPr bwMode="auto">
          <a:xfrm>
            <a:off x="4644008" y="2492375"/>
            <a:ext cx="0" cy="1512888"/>
          </a:xfrm>
          <a:prstGeom prst="line">
            <a:avLst/>
          </a:prstGeom>
          <a:noFill/>
          <a:ln w="190500">
            <a:solidFill>
              <a:srgbClr val="FF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94214" name="Text Box 6"/>
          <p:cNvSpPr txBox="1">
            <a:spLocks noChangeArrowheads="1"/>
          </p:cNvSpPr>
          <p:nvPr/>
        </p:nvSpPr>
        <p:spPr bwMode="auto">
          <a:xfrm>
            <a:off x="1476375" y="4254500"/>
            <a:ext cx="63373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nl-BE" sz="3600">
                <a:solidFill>
                  <a:srgbClr val="FF9900"/>
                </a:solidFill>
                <a:latin typeface="Verdana" pitchFamily="34" charset="0"/>
              </a:rPr>
              <a:t>Cultuur- en gedragsverandering</a:t>
            </a:r>
            <a:endParaRPr lang="en-US" sz="3600">
              <a:solidFill>
                <a:srgbClr val="FF99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61573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3" grpId="0" animBg="1"/>
      <p:bldP spid="9421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DW_SHAPETYPE" val="LINE"/>
</p:tagLst>
</file>

<file path=ppt/tags/tag1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DW_SHAPETYPE" val="COMMON"/>
</p:tagLst>
</file>

<file path=ppt/tags/tag1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DW_SHAPETYPE" val="COMMON"/>
</p:tagLst>
</file>

<file path=ppt/tags/tag1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DW_SHAPETYPE" val="COMMON"/>
</p:tagLst>
</file>

<file path=ppt/tags/tag1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DW_SHAPETYPE" val="COMMON"/>
</p:tagLst>
</file>

<file path=ppt/tags/tag1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DW_SHAPETYPE" val="COMMON"/>
</p:tagLst>
</file>

<file path=ppt/tags/tag1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DW_SHAPETYPE" val="COMMON"/>
</p:tagLst>
</file>

<file path=ppt/tags/tag1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DW_SHAPETYPE" val="COMMON"/>
</p:tagLst>
</file>

<file path=ppt/tags/tag1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DW_SHAPETYPE" val="COMMON"/>
</p:tagLst>
</file>

<file path=ppt/tags/tag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DW_SHAPETYPE" val="LINE"/>
</p:tagLst>
</file>

<file path=ppt/tags/tag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DW_SHAPETYPE" val="LINE"/>
</p:tagLst>
</file>

<file path=ppt/tags/tag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DW_SHAPETYPE" val="LINE"/>
</p:tagLst>
</file>

<file path=ppt/tags/tag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DW_SHAPETYPE" val="LINE"/>
</p:tagLst>
</file>

<file path=ppt/tags/tag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DW_SHAPETYPE" val="LINE"/>
</p:tagLst>
</file>

<file path=ppt/tags/tag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DW_SHAPETYPE" val="LINE"/>
</p:tagLst>
</file>

<file path=ppt/tags/tag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DW_SHAPETYPE" val="LINE"/>
</p:tagLst>
</file>

<file path=ppt/tags/tag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DW_SHAPETYPE" val="COMMON"/>
</p:tagLst>
</file>

<file path=ppt/theme/theme1.xml><?xml version="1.0" encoding="utf-8"?>
<a:theme xmlns:a="http://schemas.openxmlformats.org/drawingml/2006/main" name="2_Aangepast ontwerp">
  <a:themeElements>
    <a:clrScheme name="2_Aangepast ontwerp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2_Aangepast ontwerp">
      <a:majorFont>
        <a:latin typeface="Swatch it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Aangepast 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angepast 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angepast 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angepast 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angepast 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angepast 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angepast 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angepast 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angepast 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angepast 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angepast 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angepast 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sd_NOmenu_blue">
  <a:themeElements>
    <a:clrScheme name="sd_NOmenu_blue 14">
      <a:dk1>
        <a:srgbClr val="515B6E"/>
      </a:dk1>
      <a:lt1>
        <a:srgbClr val="FFFFFF"/>
      </a:lt1>
      <a:dk2>
        <a:srgbClr val="006A8C"/>
      </a:dk2>
      <a:lt2>
        <a:srgbClr val="EAECE7"/>
      </a:lt2>
      <a:accent1>
        <a:srgbClr val="ADAA00"/>
      </a:accent1>
      <a:accent2>
        <a:srgbClr val="C9012D"/>
      </a:accent2>
      <a:accent3>
        <a:srgbClr val="FFFFFF"/>
      </a:accent3>
      <a:accent4>
        <a:srgbClr val="444C5D"/>
      </a:accent4>
      <a:accent5>
        <a:srgbClr val="D3D2AA"/>
      </a:accent5>
      <a:accent6>
        <a:srgbClr val="B60128"/>
      </a:accent6>
      <a:hlink>
        <a:srgbClr val="8A4F76"/>
      </a:hlink>
      <a:folHlink>
        <a:srgbClr val="2A9BAE"/>
      </a:folHlink>
    </a:clrScheme>
    <a:fontScheme name="sd_NOmenu_blu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d_NOmenu_blu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d_NOmenu_blu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d_NOmenu_blu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d_NOmenu_blu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d_NOmenu_blu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d_NOmenu_blu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d_NOmenu_blu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d_NOmenu_blu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d_NOmenu_blu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d_NOmenu_blu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d_NOmenu_blu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d_NOmenu_blu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d_NOmenu_blue 13">
        <a:dk1>
          <a:srgbClr val="515B6E"/>
        </a:dk1>
        <a:lt1>
          <a:srgbClr val="FFFFFF"/>
        </a:lt1>
        <a:dk2>
          <a:srgbClr val="006A8C"/>
        </a:dk2>
        <a:lt2>
          <a:srgbClr val="EAECE7"/>
        </a:lt2>
        <a:accent1>
          <a:srgbClr val="ADAA00"/>
        </a:accent1>
        <a:accent2>
          <a:srgbClr val="2A9BAE"/>
        </a:accent2>
        <a:accent3>
          <a:srgbClr val="FFFFFF"/>
        </a:accent3>
        <a:accent4>
          <a:srgbClr val="444C5D"/>
        </a:accent4>
        <a:accent5>
          <a:srgbClr val="D3D2AA"/>
        </a:accent5>
        <a:accent6>
          <a:srgbClr val="258C9D"/>
        </a:accent6>
        <a:hlink>
          <a:srgbClr val="C9012D"/>
        </a:hlink>
        <a:folHlink>
          <a:srgbClr val="8A4F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d_NOmenu_blue 14">
        <a:dk1>
          <a:srgbClr val="515B6E"/>
        </a:dk1>
        <a:lt1>
          <a:srgbClr val="FFFFFF"/>
        </a:lt1>
        <a:dk2>
          <a:srgbClr val="006A8C"/>
        </a:dk2>
        <a:lt2>
          <a:srgbClr val="EAECE7"/>
        </a:lt2>
        <a:accent1>
          <a:srgbClr val="ADAA00"/>
        </a:accent1>
        <a:accent2>
          <a:srgbClr val="C9012D"/>
        </a:accent2>
        <a:accent3>
          <a:srgbClr val="FFFFFF"/>
        </a:accent3>
        <a:accent4>
          <a:srgbClr val="444C5D"/>
        </a:accent4>
        <a:accent5>
          <a:srgbClr val="D3D2AA"/>
        </a:accent5>
        <a:accent6>
          <a:srgbClr val="B60128"/>
        </a:accent6>
        <a:hlink>
          <a:srgbClr val="8A4F76"/>
        </a:hlink>
        <a:folHlink>
          <a:srgbClr val="2A9BA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1_Aangepast ontwerp">
  <a:themeElements>
    <a:clrScheme name="10_Aangepast ontwerp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10_Aangepast ontwerp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0_Aangepast 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Aangepast 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Aangepast 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Aangepast 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Aangepast 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Aangepast 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Aangepast 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Aangepast 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Aangepast 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Aangepast 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Aangepast 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Aangepast 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Aangepast ontwerp">
  <a:themeElements>
    <a:clrScheme name="3_Aangepast ontwer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Aangepast ontwerp">
      <a:majorFont>
        <a:latin typeface="Swatch it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Aangepast 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Aangepast 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Aangepast 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Aangepast 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Aangepast 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Aangepast 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Aangepast 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Aangepast 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Aangepast 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Aangepast 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Aangepast 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Aangepast 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Aangepast ontwerp">
  <a:themeElements>
    <a:clrScheme name="4_Aangepast ontwer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Aangepast ontwerp">
      <a:majorFont>
        <a:latin typeface="Swatch it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Aangepast 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Aangepast 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Aangepast 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Aangepast 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Aangepast 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Aangepast 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Aangepast 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Aangepast 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Aangepast 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Aangepast 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Aangepast 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Aangepast 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5_Aangepast ontwerp">
  <a:themeElements>
    <a:clrScheme name="5_Aangepast ontwer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5_Aangepast ontwerp">
      <a:majorFont>
        <a:latin typeface="Swatch it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Aangepast 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Aangepast 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Aangepast 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Aangepast 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Aangepast 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Aangepast 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Aangepast 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Aangepast 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Aangepast 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Aangepast 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Aangepast 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Aangepast 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0_Aangepast ontwerp">
  <a:themeElements>
    <a:clrScheme name="10_Aangepast ontwerp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10_Aangepast ontwerp">
      <a:majorFont>
        <a:latin typeface="Swatch it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0_Aangepast 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Aangepast 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Aangepast 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Aangepast 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Aangepast 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Aangepast 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Aangepast 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Aangepast 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Aangepast 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Aangepast 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Aangepast 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Aangepast 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7_Aangepast ontwerp">
  <a:themeElements>
    <a:clrScheme name="3_Aangepast ontwer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Aangepast ontwerp">
      <a:majorFont>
        <a:latin typeface="Swatch it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Aangepast 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Aangepast 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Aangepast 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Aangepast 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Aangepast 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Aangepast 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Aangepast 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Aangepast 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Aangepast 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Aangepast 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Aangepast 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Aangepast 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6_Aangepast ontwerp">
  <a:themeElements>
    <a:clrScheme name="3_Aangepast ontwer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Aangepast ontwerp">
      <a:majorFont>
        <a:latin typeface="Swatch it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Aangepast 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Aangepast 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Aangepast 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Aangepast 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Aangepast 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Aangepast 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Aangepast 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Aangepast 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Aangepast 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Aangepast 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Aangepast 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Aangepast 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2_Aangepast ontwerp">
  <a:themeElements>
    <a:clrScheme name="2_Aangepast ontwer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Aangepast ontwerp">
      <a:majorFont>
        <a:latin typeface="Swatch it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Aangepast 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angepast 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angepast 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angepast 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angepast 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angepast 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angepast 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angepast 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angepast 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angepast 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angepast 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angepast 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16108</TotalTime>
  <Words>910</Words>
  <Application>Microsoft Office PowerPoint</Application>
  <PresentationFormat>Présentation à l'écran (4:3)</PresentationFormat>
  <Paragraphs>246</Paragraphs>
  <Slides>31</Slides>
  <Notes>6</Notes>
  <HiddenSlides>1</HiddenSlides>
  <MMClips>0</MMClips>
  <ScaleCrop>false</ScaleCrop>
  <HeadingPairs>
    <vt:vector size="4" baseType="variant">
      <vt:variant>
        <vt:lpstr>Modèle de conception</vt:lpstr>
      </vt:variant>
      <vt:variant>
        <vt:i4>11</vt:i4>
      </vt:variant>
      <vt:variant>
        <vt:lpstr>Titres des diapositives</vt:lpstr>
      </vt:variant>
      <vt:variant>
        <vt:i4>31</vt:i4>
      </vt:variant>
    </vt:vector>
  </HeadingPairs>
  <TitlesOfParts>
    <vt:vector size="42" baseType="lpstr">
      <vt:lpstr>2_Aangepast ontwerp</vt:lpstr>
      <vt:lpstr>3_Aangepast ontwerp</vt:lpstr>
      <vt:lpstr>4_Aangepast ontwerp</vt:lpstr>
      <vt:lpstr>5_Aangepast ontwerp</vt:lpstr>
      <vt:lpstr>10_Aangepast ontwerp</vt:lpstr>
      <vt:lpstr>Custom Design</vt:lpstr>
      <vt:lpstr>27_Aangepast ontwerp</vt:lpstr>
      <vt:lpstr>6_Aangepast ontwerp</vt:lpstr>
      <vt:lpstr>12_Aangepast ontwerp</vt:lpstr>
      <vt:lpstr>sd_NOmenu_blue</vt:lpstr>
      <vt:lpstr>11_Aangepast ontwerp</vt:lpstr>
      <vt:lpstr>G²: Gezonde Goesting</vt:lpstr>
      <vt:lpstr>Vitaliteit</vt:lpstr>
      <vt:lpstr>Diapositive 3</vt:lpstr>
      <vt:lpstr>Gezondheidsbeleid</vt:lpstr>
      <vt:lpstr>Energie management</vt:lpstr>
      <vt:lpstr>Gezondheidsbeleid</vt:lpstr>
      <vt:lpstr>Gezondheidsbeleid</vt:lpstr>
      <vt:lpstr>Gezondheidsmanagement</vt:lpstr>
      <vt:lpstr>Gezondheidsmanagement</vt:lpstr>
      <vt:lpstr>Diapositive 10</vt:lpstr>
      <vt:lpstr>Gezondheidsbeleid</vt:lpstr>
      <vt:lpstr>Gezondheidspromotie</vt:lpstr>
      <vt:lpstr>Gezondheidspromotie</vt:lpstr>
      <vt:lpstr>Gezondheidspromotie</vt:lpstr>
      <vt:lpstr>Gezondheidsbeleid</vt:lpstr>
      <vt:lpstr>Gezondheidsbeleid</vt:lpstr>
      <vt:lpstr>Aanleiding O2</vt:lpstr>
      <vt:lpstr>Doel O2-project</vt:lpstr>
      <vt:lpstr>Vandaag</vt:lpstr>
      <vt:lpstr>Gezondheidsbeleid - fasen</vt:lpstr>
      <vt:lpstr>Gezondheidsbeleid</vt:lpstr>
      <vt:lpstr>Gezondheidsbeleid</vt:lpstr>
      <vt:lpstr>Diapositive 23</vt:lpstr>
      <vt:lpstr>Cartoon</vt:lpstr>
      <vt:lpstr>FOCUS</vt:lpstr>
      <vt:lpstr>Participatief</vt:lpstr>
      <vt:lpstr>Vitaliteit en performantie</vt:lpstr>
      <vt:lpstr>Vitaliteit en performantie</vt:lpstr>
      <vt:lpstr>Diapositive 29</vt:lpstr>
      <vt:lpstr>How are you doin’? Still Movin’!</vt:lpstr>
      <vt:lpstr>Diapositive 31</vt:lpstr>
    </vt:vector>
  </TitlesOfParts>
  <Company>Soon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JIM</dc:creator>
  <cp:lastModifiedBy>Christophe Lo Giudice</cp:lastModifiedBy>
  <cp:revision>167</cp:revision>
  <cp:lastPrinted>2011-05-04T11:53:53Z</cp:lastPrinted>
  <dcterms:created xsi:type="dcterms:W3CDTF">2011-09-20T06:04:03Z</dcterms:created>
  <dcterms:modified xsi:type="dcterms:W3CDTF">2011-09-20T06:51:38Z</dcterms:modified>
</cp:coreProperties>
</file>